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1" r:id="rId5"/>
  </p:sldMasterIdLst>
  <p:notesMasterIdLst>
    <p:notesMasterId r:id="rId54"/>
  </p:notesMasterIdLst>
  <p:sldIdLst>
    <p:sldId id="256" r:id="rId6"/>
    <p:sldId id="296" r:id="rId7"/>
    <p:sldId id="297" r:id="rId8"/>
    <p:sldId id="298" r:id="rId9"/>
    <p:sldId id="303" r:id="rId10"/>
    <p:sldId id="304" r:id="rId11"/>
    <p:sldId id="311" r:id="rId12"/>
    <p:sldId id="309" r:id="rId13"/>
    <p:sldId id="306" r:id="rId14"/>
    <p:sldId id="310" r:id="rId15"/>
    <p:sldId id="301" r:id="rId16"/>
    <p:sldId id="320" r:id="rId17"/>
    <p:sldId id="261" r:id="rId18"/>
    <p:sldId id="302" r:id="rId19"/>
    <p:sldId id="263" r:id="rId20"/>
    <p:sldId id="262" r:id="rId21"/>
    <p:sldId id="323" r:id="rId22"/>
    <p:sldId id="295" r:id="rId23"/>
    <p:sldId id="258" r:id="rId24"/>
    <p:sldId id="259" r:id="rId25"/>
    <p:sldId id="265" r:id="rId26"/>
    <p:sldId id="266" r:id="rId27"/>
    <p:sldId id="329" r:id="rId28"/>
    <p:sldId id="322" r:id="rId29"/>
    <p:sldId id="307" r:id="rId30"/>
    <p:sldId id="260" r:id="rId31"/>
    <p:sldId id="293" r:id="rId32"/>
    <p:sldId id="267" r:id="rId33"/>
    <p:sldId id="272" r:id="rId34"/>
    <p:sldId id="273" r:id="rId35"/>
    <p:sldId id="276" r:id="rId36"/>
    <p:sldId id="274" r:id="rId37"/>
    <p:sldId id="324" r:id="rId38"/>
    <p:sldId id="277" r:id="rId39"/>
    <p:sldId id="278" r:id="rId40"/>
    <p:sldId id="285" r:id="rId41"/>
    <p:sldId id="286" r:id="rId42"/>
    <p:sldId id="287" r:id="rId43"/>
    <p:sldId id="288" r:id="rId44"/>
    <p:sldId id="289" r:id="rId45"/>
    <p:sldId id="326" r:id="rId46"/>
    <p:sldId id="325" r:id="rId47"/>
    <p:sldId id="327" r:id="rId48"/>
    <p:sldId id="328" r:id="rId49"/>
    <p:sldId id="290" r:id="rId50"/>
    <p:sldId id="291" r:id="rId51"/>
    <p:sldId id="292" r:id="rId52"/>
    <p:sldId id="299" r:id="rId53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374" autoAdjust="0"/>
  </p:normalViewPr>
  <p:slideViewPr>
    <p:cSldViewPr snapToGrid="0" snapToObjects="1">
      <p:cViewPr varScale="1">
        <p:scale>
          <a:sx n="110" d="100"/>
          <a:sy n="110" d="100"/>
        </p:scale>
        <p:origin x="21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8D122-CD1C-E741-922C-9A7A2C9F1DDE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24004-68A5-AC4E-AD23-1ECBCEAA17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89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Vladimir Sonkin</a:t>
            </a:r>
          </a:p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Java&amp;Web expert</a:t>
            </a:r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4004-68A5-AC4E-AD23-1ECBCEAA17C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2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Gate oxide cannot be</a:t>
            </a:r>
            <a:r>
              <a:rPr lang="en-US" baseline="0" dirty="0"/>
              <a:t> smaller because it’s already 1 silicon </a:t>
            </a:r>
            <a:r>
              <a:rPr lang="en-US" baseline="0"/>
              <a:t>molecule thick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/Why-havent-CPU-clock-speeds-increased-in-the-last-5-years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24004-68A5-AC4E-AD23-1ECBCEAA17C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223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24004-68A5-AC4E-AD23-1ECBCEAA17C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3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24004-68A5-AC4E-AD23-1ECBCEAA17C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53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u="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24004-68A5-AC4E-AD23-1ECBCEAA17C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85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/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ostokąt 2"/>
          <p:cNvSpPr/>
          <p:nvPr/>
        </p:nvSpPr>
        <p:spPr>
          <a:xfrm>
            <a:off x="793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6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1"/>
            <a:ext cx="4953436" cy="1151548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64" name="Group 35"/>
          <p:cNvGrpSpPr>
            <a:grpSpLocks noChangeAspect="1"/>
          </p:cNvGrpSpPr>
          <p:nvPr/>
        </p:nvGrpSpPr>
        <p:grpSpPr bwMode="auto">
          <a:xfrm>
            <a:off x="609601" y="1132226"/>
            <a:ext cx="2507458" cy="4035181"/>
            <a:chOff x="2363" y="293"/>
            <a:chExt cx="1208" cy="1458"/>
          </a:xfrm>
        </p:grpSpPr>
        <p:sp>
          <p:nvSpPr>
            <p:cNvPr id="65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2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4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3825" y="3263288"/>
            <a:ext cx="4953000" cy="190349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44350" indent="0">
              <a:buNone/>
              <a:defRPr>
                <a:solidFill>
                  <a:schemeClr val="bg1"/>
                </a:solidFill>
              </a:defRPr>
            </a:lvl2pPr>
            <a:lvl3pPr marL="587250" indent="0">
              <a:buNone/>
              <a:defRPr>
                <a:solidFill>
                  <a:schemeClr val="bg1"/>
                </a:solidFill>
              </a:defRPr>
            </a:lvl3pPr>
            <a:lvl4pPr marL="930150" indent="0">
              <a:buNone/>
              <a:defRPr>
                <a:solidFill>
                  <a:schemeClr val="bg1"/>
                </a:solidFill>
              </a:defRPr>
            </a:lvl4pPr>
            <a:lvl5pPr marL="12730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87" name="Group 19"/>
          <p:cNvGrpSpPr>
            <a:grpSpLocks noChangeAspect="1"/>
          </p:cNvGrpSpPr>
          <p:nvPr/>
        </p:nvGrpSpPr>
        <p:grpSpPr bwMode="auto">
          <a:xfrm>
            <a:off x="8449097" y="5834059"/>
            <a:ext cx="438164" cy="564684"/>
            <a:chOff x="2074" y="843"/>
            <a:chExt cx="1615" cy="1561"/>
          </a:xfrm>
        </p:grpSpPr>
        <p:sp>
          <p:nvSpPr>
            <p:cNvPr id="8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"/>
          <p:cNvGrpSpPr>
            <a:grpSpLocks noChangeAspect="1"/>
          </p:cNvGrpSpPr>
          <p:nvPr/>
        </p:nvGrpSpPr>
        <p:grpSpPr bwMode="auto">
          <a:xfrm>
            <a:off x="561743" y="5768522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81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5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/>
              <a:t>Click to edit content</a:t>
            </a:r>
          </a:p>
          <a:p>
            <a:pPr lvl="1"/>
            <a:r>
              <a:rPr lang="pl-PL" dirty="0"/>
              <a:t>Click to edit content</a:t>
            </a:r>
          </a:p>
          <a:p>
            <a:pPr lvl="2"/>
            <a:r>
              <a:rPr lang="pl-PL" dirty="0"/>
              <a:t>Click to edit content</a:t>
            </a:r>
          </a:p>
          <a:p>
            <a:pPr lvl="3"/>
            <a:r>
              <a:rPr lang="pl-PL" dirty="0"/>
              <a:t>Click to edit content</a:t>
            </a:r>
          </a:p>
          <a:p>
            <a:pPr lvl="4"/>
            <a:r>
              <a:rPr lang="pl-PL" dirty="0"/>
              <a:t>Click to edit content</a:t>
            </a:r>
            <a:endParaRPr lang="en-US" dirty="0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60642" y="1196975"/>
            <a:ext cx="4219769" cy="5008563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5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3" hasCustomPrompt="1"/>
          </p:nvPr>
        </p:nvSpPr>
        <p:spPr>
          <a:xfrm>
            <a:off x="286917" y="1196976"/>
            <a:ext cx="4185047" cy="5008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 dirty="0"/>
              <a:t>Up to nine lines of text.</a:t>
            </a:r>
            <a:endParaRPr lang="en-US" dirty="0"/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14" hasCustomPrompt="1"/>
          </p:nvPr>
        </p:nvSpPr>
        <p:spPr>
          <a:xfrm>
            <a:off x="4695364" y="1196976"/>
            <a:ext cx="4185047" cy="5008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Up to nine lines of text.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8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286942" y="1196976"/>
            <a:ext cx="2762088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3202619" y="1196976"/>
            <a:ext cx="2762088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6" hasCustomPrompt="1"/>
          </p:nvPr>
        </p:nvSpPr>
        <p:spPr>
          <a:xfrm>
            <a:off x="6118322" y="1196976"/>
            <a:ext cx="2762088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125231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95656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2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959344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286916" y="1196975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3682426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95656" y="1196975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451257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878227"/>
            <a:ext cx="8593931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3" y="1004153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0363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3" y="1004153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27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60642" y="1878227"/>
            <a:ext cx="4219769" cy="4327311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6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3" y="1004153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27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878226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2168731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3" y="1004153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1878227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16" y="1878226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28691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254661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rostokąt 2"/>
          <p:cNvSpPr/>
          <p:nvPr/>
        </p:nvSpPr>
        <p:spPr>
          <a:xfrm>
            <a:off x="793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0"/>
            <a:ext cx="4953436" cy="30556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95" name="Group 35"/>
          <p:cNvGrpSpPr>
            <a:grpSpLocks noChangeAspect="1"/>
          </p:cNvGrpSpPr>
          <p:nvPr/>
        </p:nvGrpSpPr>
        <p:grpSpPr bwMode="auto">
          <a:xfrm>
            <a:off x="609601" y="1132226"/>
            <a:ext cx="2507458" cy="4035181"/>
            <a:chOff x="2363" y="293"/>
            <a:chExt cx="1208" cy="1458"/>
          </a:xfrm>
        </p:grpSpPr>
        <p:sp>
          <p:nvSpPr>
            <p:cNvPr id="96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5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9"/>
          <p:cNvGrpSpPr>
            <a:grpSpLocks noChangeAspect="1"/>
          </p:cNvGrpSpPr>
          <p:nvPr/>
        </p:nvGrpSpPr>
        <p:grpSpPr bwMode="auto">
          <a:xfrm>
            <a:off x="8449097" y="5834059"/>
            <a:ext cx="438164" cy="564684"/>
            <a:chOff x="2074" y="843"/>
            <a:chExt cx="1615" cy="1561"/>
          </a:xfrm>
        </p:grpSpPr>
        <p:sp>
          <p:nvSpPr>
            <p:cNvPr id="11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"/>
          <p:cNvGrpSpPr>
            <a:grpSpLocks noChangeAspect="1"/>
          </p:cNvGrpSpPr>
          <p:nvPr/>
        </p:nvGrpSpPr>
        <p:grpSpPr bwMode="auto">
          <a:xfrm>
            <a:off x="561743" y="5768522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57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477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title 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878229"/>
            <a:ext cx="8593931" cy="4327311"/>
          </a:xfrm>
        </p:spPr>
        <p:txBody>
          <a:bodyPr/>
          <a:lstStyle>
            <a:lvl1pPr marL="269946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0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9" name="Trójkąt równoramienny 8"/>
          <p:cNvSpPr/>
          <p:nvPr/>
        </p:nvSpPr>
        <p:spPr>
          <a:xfrm rot="5400000">
            <a:off x="339718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67686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title 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27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60642" y="1878227"/>
            <a:ext cx="4219769" cy="4327311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10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0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1" name="Trójkąt równoramienny 10"/>
          <p:cNvSpPr/>
          <p:nvPr/>
        </p:nvSpPr>
        <p:spPr>
          <a:xfrm rot="5400000">
            <a:off x="339718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5422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27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3202619" y="1878227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6118322" y="1878227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0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2" name="Trójkąt równoramienny 11"/>
          <p:cNvSpPr/>
          <p:nvPr/>
        </p:nvSpPr>
        <p:spPr>
          <a:xfrm rot="5400000">
            <a:off x="339718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9618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title 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27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878226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0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2" name="Trójkąt równoramienny 11"/>
          <p:cNvSpPr/>
          <p:nvPr/>
        </p:nvSpPr>
        <p:spPr>
          <a:xfrm rot="5400000">
            <a:off x="339718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8509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title 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1878227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16" y="1878226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28691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0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2" name="Trójkąt równoramienny 11"/>
          <p:cNvSpPr/>
          <p:nvPr/>
        </p:nvSpPr>
        <p:spPr>
          <a:xfrm rot="5400000">
            <a:off x="339718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84263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size screen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quarter" idx="10" hasCustomPrompt="1"/>
          </p:nvPr>
        </p:nvSpPr>
        <p:spPr>
          <a:xfrm>
            <a:off x="0" y="2"/>
            <a:ext cx="9144000" cy="6857999"/>
          </a:xfrm>
        </p:spPr>
        <p:txBody>
          <a:bodyPr anchor="b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Full size screen shot.</a:t>
            </a:r>
            <a:br>
              <a:rPr lang="pl-PL" dirty="0"/>
            </a:br>
            <a:r>
              <a:rPr lang="pl-PL" dirty="0"/>
              <a:t>Right click to paste picture if copying from other slide. </a:t>
            </a:r>
            <a:br>
              <a:rPr lang="pl-PL" dirty="0"/>
            </a:br>
            <a:r>
              <a:rPr lang="pl-PL" dirty="0"/>
              <a:t>Left click in center to browse for file to 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53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ize screen sho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 hasCustomPrompt="1"/>
          </p:nvPr>
        </p:nvSpPr>
        <p:spPr>
          <a:xfrm>
            <a:off x="286918" y="365126"/>
            <a:ext cx="8593493" cy="502623"/>
          </a:xfrm>
        </p:spPr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0" hasCustomPrompt="1"/>
          </p:nvPr>
        </p:nvSpPr>
        <p:spPr>
          <a:xfrm>
            <a:off x="0" y="2"/>
            <a:ext cx="9144000" cy="6857999"/>
          </a:xfrm>
        </p:spPr>
        <p:txBody>
          <a:bodyPr anchor="b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Full size screen shot.</a:t>
            </a:r>
            <a:br>
              <a:rPr lang="pl-PL" dirty="0"/>
            </a:br>
            <a:r>
              <a:rPr lang="pl-PL" dirty="0"/>
              <a:t>Right click to paste picture if copying from other slide. </a:t>
            </a:r>
            <a:br>
              <a:rPr lang="pl-PL" dirty="0"/>
            </a:br>
            <a:r>
              <a:rPr lang="pl-PL" dirty="0"/>
              <a:t>Left click in center to browse for file to 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4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Goal Status</a:t>
            </a:r>
            <a:endParaRPr lang="en-US"/>
          </a:p>
        </p:txBody>
      </p:sp>
      <p:sp>
        <p:nvSpPr>
          <p:cNvPr id="8" name="Symbol zastępczy tekstu 10"/>
          <p:cNvSpPr>
            <a:spLocks noGrp="1"/>
          </p:cNvSpPr>
          <p:nvPr>
            <p:ph type="body" sz="quarter" idx="16" hasCustomPrompt="1"/>
          </p:nvPr>
        </p:nvSpPr>
        <p:spPr>
          <a:xfrm>
            <a:off x="286941" y="2174790"/>
            <a:ext cx="2762250" cy="403074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9" name="Symbol zastępczy tekstu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18160" y="2174790"/>
            <a:ext cx="2762250" cy="403074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10" name="Symbol zastępczy tekstu 10"/>
          <p:cNvSpPr>
            <a:spLocks noGrp="1"/>
          </p:cNvSpPr>
          <p:nvPr>
            <p:ph type="body" sz="quarter" idx="18" hasCustomPrompt="1"/>
          </p:nvPr>
        </p:nvSpPr>
        <p:spPr>
          <a:xfrm>
            <a:off x="3202538" y="2174790"/>
            <a:ext cx="2762250" cy="4030749"/>
          </a:xfrm>
        </p:spPr>
        <p:txBody>
          <a:bodyPr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sp>
        <p:nvSpPr>
          <p:cNvPr id="11" name="Prostokąt 10"/>
          <p:cNvSpPr/>
          <p:nvPr/>
        </p:nvSpPr>
        <p:spPr>
          <a:xfrm>
            <a:off x="286918" y="1421028"/>
            <a:ext cx="2762275" cy="531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pole tekstowe 11"/>
          <p:cNvSpPr txBox="1"/>
          <p:nvPr/>
        </p:nvSpPr>
        <p:spPr>
          <a:xfrm>
            <a:off x="721821" y="1509582"/>
            <a:ext cx="126559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COMPLETED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202514" y="1421028"/>
            <a:ext cx="2762275" cy="531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4" name="pole tekstowe 13"/>
          <p:cNvSpPr txBox="1"/>
          <p:nvPr/>
        </p:nvSpPr>
        <p:spPr>
          <a:xfrm>
            <a:off x="3643947" y="1509582"/>
            <a:ext cx="79685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ACTIVE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6118161" y="1421028"/>
            <a:ext cx="2762275" cy="531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pole tekstowe 15"/>
          <p:cNvSpPr txBox="1"/>
          <p:nvPr/>
        </p:nvSpPr>
        <p:spPr>
          <a:xfrm>
            <a:off x="6523003" y="1509582"/>
            <a:ext cx="1125949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UPCOMING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25" y="1578756"/>
            <a:ext cx="161912" cy="21588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8" y="1556141"/>
            <a:ext cx="226223" cy="238499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322" y="1509580"/>
            <a:ext cx="224784" cy="3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3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Goal Timeline</a:t>
            </a:r>
            <a:endParaRPr lang="en-US"/>
          </a:p>
        </p:txBody>
      </p:sp>
      <p:sp>
        <p:nvSpPr>
          <p:cNvPr id="11" name="Prostokąt 10"/>
          <p:cNvSpPr/>
          <p:nvPr/>
        </p:nvSpPr>
        <p:spPr>
          <a:xfrm>
            <a:off x="286917" y="1421028"/>
            <a:ext cx="535784" cy="531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Symbol zastępczy tekstu 10"/>
          <p:cNvSpPr>
            <a:spLocks noGrp="1"/>
          </p:cNvSpPr>
          <p:nvPr>
            <p:ph type="body" sz="quarter" idx="19" hasCustomPrompt="1"/>
          </p:nvPr>
        </p:nvSpPr>
        <p:spPr>
          <a:xfrm>
            <a:off x="6326155" y="142102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18" name="Symbol zastępczy tekstu 10"/>
          <p:cNvSpPr>
            <a:spLocks noGrp="1"/>
          </p:cNvSpPr>
          <p:nvPr>
            <p:ph type="body" sz="quarter" idx="20" hasCustomPrompt="1"/>
          </p:nvPr>
        </p:nvSpPr>
        <p:spPr>
          <a:xfrm>
            <a:off x="6326155" y="4712866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19" name="Symbol zastępczy tekstu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26155" y="3066947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sp>
        <p:nvSpPr>
          <p:cNvPr id="25" name="Prostokąt 24"/>
          <p:cNvSpPr/>
          <p:nvPr/>
        </p:nvSpPr>
        <p:spPr>
          <a:xfrm>
            <a:off x="286917" y="3061195"/>
            <a:ext cx="535785" cy="531341"/>
          </a:xfrm>
          <a:prstGeom prst="rect">
            <a:avLst/>
          </a:prstGeom>
          <a:solidFill>
            <a:srgbClr val="EB5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6" name="Prostokąt 25"/>
          <p:cNvSpPr/>
          <p:nvPr/>
        </p:nvSpPr>
        <p:spPr>
          <a:xfrm>
            <a:off x="286916" y="4712866"/>
            <a:ext cx="535786" cy="531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Symbol zastępczy tekstu 10"/>
          <p:cNvSpPr>
            <a:spLocks noGrp="1"/>
          </p:cNvSpPr>
          <p:nvPr>
            <p:ph type="body" sz="quarter" idx="22" hasCustomPrompt="1"/>
          </p:nvPr>
        </p:nvSpPr>
        <p:spPr>
          <a:xfrm>
            <a:off x="3574428" y="142102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28" name="Symbol zastępczy tekstu 10"/>
          <p:cNvSpPr>
            <a:spLocks noGrp="1"/>
          </p:cNvSpPr>
          <p:nvPr>
            <p:ph type="body" sz="quarter" idx="23" hasCustomPrompt="1"/>
          </p:nvPr>
        </p:nvSpPr>
        <p:spPr>
          <a:xfrm>
            <a:off x="3574428" y="4712866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29" name="Symbol zastępczy tekstu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74428" y="3066947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sp>
        <p:nvSpPr>
          <p:cNvPr id="30" name="Symbol zastępczy tekstu 10"/>
          <p:cNvSpPr>
            <a:spLocks noGrp="1"/>
          </p:cNvSpPr>
          <p:nvPr>
            <p:ph type="body" sz="quarter" idx="25" hasCustomPrompt="1"/>
          </p:nvPr>
        </p:nvSpPr>
        <p:spPr>
          <a:xfrm>
            <a:off x="822702" y="142102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31" name="Symbol zastępczy tekstu 10"/>
          <p:cNvSpPr>
            <a:spLocks noGrp="1"/>
          </p:cNvSpPr>
          <p:nvPr>
            <p:ph type="body" sz="quarter" idx="26" hasCustomPrompt="1"/>
          </p:nvPr>
        </p:nvSpPr>
        <p:spPr>
          <a:xfrm>
            <a:off x="822702" y="4712866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32" name="Symbol zastępczy tekstu 10"/>
          <p:cNvSpPr>
            <a:spLocks noGrp="1"/>
          </p:cNvSpPr>
          <p:nvPr>
            <p:ph type="body" sz="quarter" idx="27" hasCustomPrompt="1"/>
          </p:nvPr>
        </p:nvSpPr>
        <p:spPr>
          <a:xfrm>
            <a:off x="822702" y="3066947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pic>
        <p:nvPicPr>
          <p:cNvPr id="39" name="Obraz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6" y="4870593"/>
            <a:ext cx="161912" cy="215883"/>
          </a:xfrm>
          <a:prstGeom prst="rect">
            <a:avLst/>
          </a:prstGeom>
        </p:spPr>
      </p:pic>
      <p:pic>
        <p:nvPicPr>
          <p:cNvPr id="40" name="Obraz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6" y="1556141"/>
            <a:ext cx="226223" cy="238499"/>
          </a:xfrm>
          <a:prstGeom prst="rect">
            <a:avLst/>
          </a:prstGeom>
        </p:spPr>
      </p:pic>
      <p:pic>
        <p:nvPicPr>
          <p:cNvPr id="41" name="Obraz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24" y="3165178"/>
            <a:ext cx="224784" cy="3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95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UA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pl-PL"/>
              <a:t>Edit Title for Manuals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879601"/>
            <a:ext cx="4184754" cy="43259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60642" y="1879601"/>
            <a:ext cx="4219769" cy="4325936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5" name="Symbol zastępczy tekstu 3"/>
          <p:cNvSpPr>
            <a:spLocks noGrp="1"/>
          </p:cNvSpPr>
          <p:nvPr>
            <p:ph type="body" sz="quarter" idx="13" hasCustomPrompt="1"/>
          </p:nvPr>
        </p:nvSpPr>
        <p:spPr>
          <a:xfrm>
            <a:off x="286943" y="1004153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MANUALS SUBTITLE</a:t>
            </a:r>
          </a:p>
        </p:txBody>
      </p:sp>
    </p:spTree>
    <p:extLst>
      <p:ext uri="{BB962C8B-B14F-4D97-AF65-F5344CB8AC3E}">
        <p14:creationId xmlns:p14="http://schemas.microsoft.com/office/powerpoint/2010/main" val="305389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rostokąt 2"/>
          <p:cNvSpPr/>
          <p:nvPr/>
        </p:nvSpPr>
        <p:spPr>
          <a:xfrm>
            <a:off x="793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0"/>
            <a:ext cx="4953436" cy="30556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95" name="Group 35"/>
          <p:cNvGrpSpPr>
            <a:grpSpLocks noChangeAspect="1"/>
          </p:cNvGrpSpPr>
          <p:nvPr/>
        </p:nvGrpSpPr>
        <p:grpSpPr bwMode="auto">
          <a:xfrm>
            <a:off x="609601" y="1132226"/>
            <a:ext cx="2507458" cy="4035181"/>
            <a:chOff x="2363" y="293"/>
            <a:chExt cx="1208" cy="1458"/>
          </a:xfrm>
        </p:grpSpPr>
        <p:sp>
          <p:nvSpPr>
            <p:cNvPr id="96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5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9"/>
          <p:cNvGrpSpPr>
            <a:grpSpLocks noChangeAspect="1"/>
          </p:cNvGrpSpPr>
          <p:nvPr/>
        </p:nvGrpSpPr>
        <p:grpSpPr bwMode="auto">
          <a:xfrm>
            <a:off x="8449097" y="5834059"/>
            <a:ext cx="438164" cy="564684"/>
            <a:chOff x="2074" y="843"/>
            <a:chExt cx="1615" cy="1561"/>
          </a:xfrm>
        </p:grpSpPr>
        <p:sp>
          <p:nvSpPr>
            <p:cNvPr id="11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"/>
          <p:cNvGrpSpPr>
            <a:grpSpLocks noChangeAspect="1"/>
          </p:cNvGrpSpPr>
          <p:nvPr/>
        </p:nvGrpSpPr>
        <p:grpSpPr bwMode="auto">
          <a:xfrm>
            <a:off x="561743" y="5768522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57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67700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55E52-5510-664B-94C1-7A92027C828A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F6AE53-DEF1-1A4E-89FE-2A178BEDA7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2405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/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ostokąt 2"/>
          <p:cNvSpPr/>
          <p:nvPr userDrawn="1"/>
        </p:nvSpPr>
        <p:spPr>
          <a:xfrm>
            <a:off x="793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6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3"/>
            <a:ext cx="4953436" cy="1151548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64" name="Group 35"/>
          <p:cNvGrpSpPr>
            <a:grpSpLocks noChangeAspect="1"/>
          </p:cNvGrpSpPr>
          <p:nvPr userDrawn="1"/>
        </p:nvGrpSpPr>
        <p:grpSpPr bwMode="auto">
          <a:xfrm>
            <a:off x="609601" y="1132228"/>
            <a:ext cx="2507458" cy="4035181"/>
            <a:chOff x="2363" y="293"/>
            <a:chExt cx="1208" cy="1458"/>
          </a:xfrm>
        </p:grpSpPr>
        <p:sp>
          <p:nvSpPr>
            <p:cNvPr id="65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2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4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3825" y="3263288"/>
            <a:ext cx="4953000" cy="190349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44350" indent="0">
              <a:buNone/>
              <a:defRPr>
                <a:solidFill>
                  <a:schemeClr val="bg1"/>
                </a:solidFill>
              </a:defRPr>
            </a:lvl2pPr>
            <a:lvl3pPr marL="587250" indent="0">
              <a:buNone/>
              <a:defRPr>
                <a:solidFill>
                  <a:schemeClr val="bg1"/>
                </a:solidFill>
              </a:defRPr>
            </a:lvl3pPr>
            <a:lvl4pPr marL="930150" indent="0">
              <a:buNone/>
              <a:defRPr>
                <a:solidFill>
                  <a:schemeClr val="bg1"/>
                </a:solidFill>
              </a:defRPr>
            </a:lvl4pPr>
            <a:lvl5pPr marL="12730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87" name="Group 19"/>
          <p:cNvGrpSpPr>
            <a:grpSpLocks noChangeAspect="1"/>
          </p:cNvGrpSpPr>
          <p:nvPr userDrawn="1"/>
        </p:nvGrpSpPr>
        <p:grpSpPr bwMode="auto">
          <a:xfrm>
            <a:off x="8449097" y="5834059"/>
            <a:ext cx="438164" cy="564684"/>
            <a:chOff x="2074" y="843"/>
            <a:chExt cx="1615" cy="1561"/>
          </a:xfrm>
        </p:grpSpPr>
        <p:sp>
          <p:nvSpPr>
            <p:cNvPr id="8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561743" y="5768524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321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rostokąt 2"/>
          <p:cNvSpPr/>
          <p:nvPr userDrawn="1"/>
        </p:nvSpPr>
        <p:spPr>
          <a:xfrm>
            <a:off x="793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1"/>
            <a:ext cx="4953436" cy="30556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95" name="Group 35"/>
          <p:cNvGrpSpPr>
            <a:grpSpLocks noChangeAspect="1"/>
          </p:cNvGrpSpPr>
          <p:nvPr userDrawn="1"/>
        </p:nvGrpSpPr>
        <p:grpSpPr bwMode="auto">
          <a:xfrm>
            <a:off x="609601" y="1132228"/>
            <a:ext cx="2507458" cy="4035181"/>
            <a:chOff x="2363" y="293"/>
            <a:chExt cx="1208" cy="1458"/>
          </a:xfrm>
        </p:grpSpPr>
        <p:sp>
          <p:nvSpPr>
            <p:cNvPr id="96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5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9"/>
          <p:cNvGrpSpPr>
            <a:grpSpLocks noChangeAspect="1"/>
          </p:cNvGrpSpPr>
          <p:nvPr userDrawn="1"/>
        </p:nvGrpSpPr>
        <p:grpSpPr bwMode="auto">
          <a:xfrm>
            <a:off x="8449097" y="5834059"/>
            <a:ext cx="438164" cy="564684"/>
            <a:chOff x="2074" y="843"/>
            <a:chExt cx="1615" cy="1561"/>
          </a:xfrm>
        </p:grpSpPr>
        <p:sp>
          <p:nvSpPr>
            <p:cNvPr id="11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"/>
          <p:cNvGrpSpPr>
            <a:grpSpLocks noChangeAspect="1"/>
          </p:cNvGrpSpPr>
          <p:nvPr userDrawn="1"/>
        </p:nvGrpSpPr>
        <p:grpSpPr bwMode="auto">
          <a:xfrm>
            <a:off x="561743" y="5768524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57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08595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1"/>
            <a:ext cx="4953436" cy="30556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lang="en-US" dirty="0"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95" name="Group 35"/>
          <p:cNvGrpSpPr>
            <a:grpSpLocks noChangeAspect="1"/>
          </p:cNvGrpSpPr>
          <p:nvPr userDrawn="1"/>
        </p:nvGrpSpPr>
        <p:grpSpPr bwMode="auto">
          <a:xfrm>
            <a:off x="609601" y="1132228"/>
            <a:ext cx="2507458" cy="4035181"/>
            <a:chOff x="2363" y="293"/>
            <a:chExt cx="1208" cy="1458"/>
          </a:xfrm>
        </p:grpSpPr>
        <p:sp>
          <p:nvSpPr>
            <p:cNvPr id="96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5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17456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1" name="Freeform 37"/>
          <p:cNvSpPr>
            <a:spLocks/>
          </p:cNvSpPr>
          <p:nvPr userDrawn="1"/>
        </p:nvSpPr>
        <p:spPr bwMode="auto">
          <a:xfrm>
            <a:off x="10739803" y="4204277"/>
            <a:ext cx="269842" cy="323811"/>
          </a:xfrm>
          <a:custGeom>
            <a:avLst/>
            <a:gdLst>
              <a:gd name="T0" fmla="*/ 130 w 130"/>
              <a:gd name="T1" fmla="*/ 0 h 117"/>
              <a:gd name="T2" fmla="*/ 129 w 130"/>
              <a:gd name="T3" fmla="*/ 0 h 117"/>
              <a:gd name="T4" fmla="*/ 0 w 130"/>
              <a:gd name="T5" fmla="*/ 11 h 117"/>
              <a:gd name="T6" fmla="*/ 74 w 130"/>
              <a:gd name="T7" fmla="*/ 117 h 117"/>
              <a:gd name="T8" fmla="*/ 74 w 130"/>
              <a:gd name="T9" fmla="*/ 117 h 117"/>
              <a:gd name="T10" fmla="*/ 130 w 130"/>
              <a:gd name="T11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117">
                <a:moveTo>
                  <a:pt x="130" y="0"/>
                </a:moveTo>
                <a:lnTo>
                  <a:pt x="129" y="0"/>
                </a:lnTo>
                <a:lnTo>
                  <a:pt x="0" y="11"/>
                </a:lnTo>
                <a:lnTo>
                  <a:pt x="74" y="117"/>
                </a:lnTo>
                <a:lnTo>
                  <a:pt x="74" y="117"/>
                </a:lnTo>
                <a:lnTo>
                  <a:pt x="13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8" name="Group 19"/>
          <p:cNvGrpSpPr>
            <a:grpSpLocks noChangeAspect="1"/>
          </p:cNvGrpSpPr>
          <p:nvPr userDrawn="1"/>
        </p:nvGrpSpPr>
        <p:grpSpPr bwMode="auto">
          <a:xfrm>
            <a:off x="614562" y="5834059"/>
            <a:ext cx="438164" cy="564684"/>
            <a:chOff x="2074" y="843"/>
            <a:chExt cx="1615" cy="1561"/>
          </a:xfrm>
        </p:grpSpPr>
        <p:sp>
          <p:nvSpPr>
            <p:cNvPr id="10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ytuł 1"/>
          <p:cNvSpPr>
            <a:spLocks noGrp="1"/>
          </p:cNvSpPr>
          <p:nvPr userDrawn="1">
            <p:ph type="title" hasCustomPrompt="1"/>
          </p:nvPr>
        </p:nvSpPr>
        <p:spPr>
          <a:xfrm>
            <a:off x="833644" y="3668324"/>
            <a:ext cx="7470096" cy="1719533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sp>
        <p:nvSpPr>
          <p:cNvPr id="70" name="Freeform 36"/>
          <p:cNvSpPr>
            <a:spLocks/>
          </p:cNvSpPr>
          <p:nvPr userDrawn="1"/>
        </p:nvSpPr>
        <p:spPr bwMode="auto">
          <a:xfrm>
            <a:off x="6436070" y="1826493"/>
            <a:ext cx="193108" cy="231731"/>
          </a:xfrm>
          <a:custGeom>
            <a:avLst/>
            <a:gdLst>
              <a:gd name="T0" fmla="*/ 130 w 130"/>
              <a:gd name="T1" fmla="*/ 0 h 117"/>
              <a:gd name="T2" fmla="*/ 129 w 130"/>
              <a:gd name="T3" fmla="*/ 0 h 117"/>
              <a:gd name="T4" fmla="*/ 0 w 130"/>
              <a:gd name="T5" fmla="*/ 11 h 117"/>
              <a:gd name="T6" fmla="*/ 74 w 130"/>
              <a:gd name="T7" fmla="*/ 117 h 117"/>
              <a:gd name="T8" fmla="*/ 74 w 130"/>
              <a:gd name="T9" fmla="*/ 117 h 117"/>
              <a:gd name="T10" fmla="*/ 130 w 130"/>
              <a:gd name="T11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117">
                <a:moveTo>
                  <a:pt x="130" y="0"/>
                </a:moveTo>
                <a:lnTo>
                  <a:pt x="129" y="0"/>
                </a:lnTo>
                <a:lnTo>
                  <a:pt x="0" y="11"/>
                </a:lnTo>
                <a:lnTo>
                  <a:pt x="74" y="117"/>
                </a:lnTo>
                <a:lnTo>
                  <a:pt x="74" y="117"/>
                </a:lnTo>
                <a:lnTo>
                  <a:pt x="130" y="0"/>
                </a:lnTo>
                <a:close/>
              </a:path>
            </a:pathLst>
          </a:custGeom>
          <a:solidFill>
            <a:srgbClr val="124F9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38"/>
          <p:cNvSpPr>
            <a:spLocks/>
          </p:cNvSpPr>
          <p:nvPr userDrawn="1"/>
        </p:nvSpPr>
        <p:spPr bwMode="auto">
          <a:xfrm>
            <a:off x="6753916" y="1961403"/>
            <a:ext cx="90348" cy="121916"/>
          </a:xfrm>
          <a:custGeom>
            <a:avLst/>
            <a:gdLst>
              <a:gd name="T0" fmla="*/ 26 w 83"/>
              <a:gd name="T1" fmla="*/ 0 h 84"/>
              <a:gd name="T2" fmla="*/ 0 w 83"/>
              <a:gd name="T3" fmla="*/ 57 h 84"/>
              <a:gd name="T4" fmla="*/ 57 w 83"/>
              <a:gd name="T5" fmla="*/ 84 h 84"/>
              <a:gd name="T6" fmla="*/ 57 w 83"/>
              <a:gd name="T7" fmla="*/ 84 h 84"/>
              <a:gd name="T8" fmla="*/ 83 w 83"/>
              <a:gd name="T9" fmla="*/ 26 h 84"/>
              <a:gd name="T10" fmla="*/ 26 w 83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4">
                <a:moveTo>
                  <a:pt x="26" y="0"/>
                </a:moveTo>
                <a:lnTo>
                  <a:pt x="0" y="57"/>
                </a:lnTo>
                <a:lnTo>
                  <a:pt x="57" y="84"/>
                </a:lnTo>
                <a:lnTo>
                  <a:pt x="57" y="84"/>
                </a:lnTo>
                <a:lnTo>
                  <a:pt x="83" y="26"/>
                </a:lnTo>
                <a:lnTo>
                  <a:pt x="26" y="0"/>
                </a:lnTo>
                <a:close/>
              </a:path>
            </a:pathLst>
          </a:custGeom>
          <a:solidFill>
            <a:srgbClr val="3D64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39"/>
          <p:cNvSpPr>
            <a:spLocks/>
          </p:cNvSpPr>
          <p:nvPr userDrawn="1"/>
        </p:nvSpPr>
        <p:spPr bwMode="auto">
          <a:xfrm>
            <a:off x="6466735" y="2460517"/>
            <a:ext cx="123292" cy="166371"/>
          </a:xfrm>
          <a:custGeom>
            <a:avLst/>
            <a:gdLst>
              <a:gd name="T0" fmla="*/ 26 w 83"/>
              <a:gd name="T1" fmla="*/ 0 h 84"/>
              <a:gd name="T2" fmla="*/ 0 w 83"/>
              <a:gd name="T3" fmla="*/ 57 h 84"/>
              <a:gd name="T4" fmla="*/ 57 w 83"/>
              <a:gd name="T5" fmla="*/ 84 h 84"/>
              <a:gd name="T6" fmla="*/ 57 w 83"/>
              <a:gd name="T7" fmla="*/ 84 h 84"/>
              <a:gd name="T8" fmla="*/ 83 w 83"/>
              <a:gd name="T9" fmla="*/ 26 h 84"/>
              <a:gd name="T10" fmla="*/ 26 w 83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4">
                <a:moveTo>
                  <a:pt x="26" y="0"/>
                </a:moveTo>
                <a:lnTo>
                  <a:pt x="0" y="57"/>
                </a:lnTo>
                <a:lnTo>
                  <a:pt x="57" y="84"/>
                </a:lnTo>
                <a:lnTo>
                  <a:pt x="57" y="84"/>
                </a:lnTo>
                <a:lnTo>
                  <a:pt x="83" y="26"/>
                </a:lnTo>
                <a:lnTo>
                  <a:pt x="2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1"/>
          <p:cNvSpPr>
            <a:spLocks/>
          </p:cNvSpPr>
          <p:nvPr userDrawn="1"/>
        </p:nvSpPr>
        <p:spPr bwMode="auto">
          <a:xfrm>
            <a:off x="2197858" y="1874925"/>
            <a:ext cx="63875" cy="83185"/>
          </a:xfrm>
          <a:custGeom>
            <a:avLst/>
            <a:gdLst>
              <a:gd name="T0" fmla="*/ 5 w 43"/>
              <a:gd name="T1" fmla="*/ 0 h 42"/>
              <a:gd name="T2" fmla="*/ 5 w 43"/>
              <a:gd name="T3" fmla="*/ 0 h 42"/>
              <a:gd name="T4" fmla="*/ 0 w 43"/>
              <a:gd name="T5" fmla="*/ 38 h 42"/>
              <a:gd name="T6" fmla="*/ 38 w 43"/>
              <a:gd name="T7" fmla="*/ 42 h 42"/>
              <a:gd name="T8" fmla="*/ 43 w 43"/>
              <a:gd name="T9" fmla="*/ 5 h 42"/>
              <a:gd name="T10" fmla="*/ 43 w 43"/>
              <a:gd name="T11" fmla="*/ 5 h 42"/>
              <a:gd name="T12" fmla="*/ 5 w 43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42">
                <a:moveTo>
                  <a:pt x="5" y="0"/>
                </a:moveTo>
                <a:lnTo>
                  <a:pt x="5" y="0"/>
                </a:lnTo>
                <a:lnTo>
                  <a:pt x="0" y="38"/>
                </a:lnTo>
                <a:lnTo>
                  <a:pt x="38" y="42"/>
                </a:lnTo>
                <a:lnTo>
                  <a:pt x="43" y="5"/>
                </a:lnTo>
                <a:lnTo>
                  <a:pt x="43" y="5"/>
                </a:lnTo>
                <a:lnTo>
                  <a:pt x="5" y="0"/>
                </a:lnTo>
              </a:path>
            </a:pathLst>
          </a:custGeom>
          <a:solidFill>
            <a:srgbClr val="14509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5"/>
          <p:cNvSpPr>
            <a:spLocks/>
          </p:cNvSpPr>
          <p:nvPr userDrawn="1"/>
        </p:nvSpPr>
        <p:spPr bwMode="auto">
          <a:xfrm>
            <a:off x="5790428" y="1505867"/>
            <a:ext cx="60903" cy="81204"/>
          </a:xfrm>
          <a:custGeom>
            <a:avLst/>
            <a:gdLst>
              <a:gd name="T0" fmla="*/ 28 w 41"/>
              <a:gd name="T1" fmla="*/ 0 h 41"/>
              <a:gd name="T2" fmla="*/ 28 w 41"/>
              <a:gd name="T3" fmla="*/ 0 h 41"/>
              <a:gd name="T4" fmla="*/ 0 w 41"/>
              <a:gd name="T5" fmla="*/ 13 h 41"/>
              <a:gd name="T6" fmla="*/ 13 w 41"/>
              <a:gd name="T7" fmla="*/ 41 h 41"/>
              <a:gd name="T8" fmla="*/ 13 w 41"/>
              <a:gd name="T9" fmla="*/ 41 h 41"/>
              <a:gd name="T10" fmla="*/ 41 w 41"/>
              <a:gd name="T11" fmla="*/ 28 h 41"/>
              <a:gd name="T12" fmla="*/ 41 w 41"/>
              <a:gd name="T13" fmla="*/ 28 h 41"/>
              <a:gd name="T14" fmla="*/ 28 w 4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41">
                <a:moveTo>
                  <a:pt x="28" y="0"/>
                </a:moveTo>
                <a:lnTo>
                  <a:pt x="28" y="0"/>
                </a:lnTo>
                <a:lnTo>
                  <a:pt x="0" y="13"/>
                </a:lnTo>
                <a:lnTo>
                  <a:pt x="13" y="41"/>
                </a:lnTo>
                <a:lnTo>
                  <a:pt x="13" y="41"/>
                </a:lnTo>
                <a:lnTo>
                  <a:pt x="41" y="28"/>
                </a:lnTo>
                <a:lnTo>
                  <a:pt x="41" y="28"/>
                </a:lnTo>
                <a:lnTo>
                  <a:pt x="28" y="0"/>
                </a:lnTo>
                <a:close/>
              </a:path>
            </a:pathLst>
          </a:custGeom>
          <a:solidFill>
            <a:srgbClr val="4C6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8"/>
          <p:cNvSpPr>
            <a:spLocks/>
          </p:cNvSpPr>
          <p:nvPr userDrawn="1"/>
        </p:nvSpPr>
        <p:spPr bwMode="auto">
          <a:xfrm>
            <a:off x="5533872" y="2193133"/>
            <a:ext cx="86156" cy="116856"/>
          </a:xfrm>
          <a:custGeom>
            <a:avLst/>
            <a:gdLst>
              <a:gd name="T0" fmla="*/ 27 w 58"/>
              <a:gd name="T1" fmla="*/ 0 h 59"/>
              <a:gd name="T2" fmla="*/ 27 w 58"/>
              <a:gd name="T3" fmla="*/ 0 h 59"/>
              <a:gd name="T4" fmla="*/ 0 w 58"/>
              <a:gd name="T5" fmla="*/ 31 h 59"/>
              <a:gd name="T6" fmla="*/ 30 w 58"/>
              <a:gd name="T7" fmla="*/ 59 h 59"/>
              <a:gd name="T8" fmla="*/ 58 w 58"/>
              <a:gd name="T9" fmla="*/ 27 h 59"/>
              <a:gd name="T10" fmla="*/ 27 w 58"/>
              <a:gd name="T1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59">
                <a:moveTo>
                  <a:pt x="27" y="0"/>
                </a:moveTo>
                <a:lnTo>
                  <a:pt x="27" y="0"/>
                </a:lnTo>
                <a:lnTo>
                  <a:pt x="0" y="31"/>
                </a:lnTo>
                <a:lnTo>
                  <a:pt x="30" y="59"/>
                </a:lnTo>
                <a:lnTo>
                  <a:pt x="58" y="27"/>
                </a:lnTo>
                <a:lnTo>
                  <a:pt x="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0"/>
          <p:cNvSpPr>
            <a:spLocks/>
          </p:cNvSpPr>
          <p:nvPr userDrawn="1"/>
        </p:nvSpPr>
        <p:spPr bwMode="auto">
          <a:xfrm>
            <a:off x="6101320" y="1961403"/>
            <a:ext cx="78729" cy="106952"/>
          </a:xfrm>
          <a:custGeom>
            <a:avLst/>
            <a:gdLst>
              <a:gd name="T0" fmla="*/ 10 w 53"/>
              <a:gd name="T1" fmla="*/ 0 h 54"/>
              <a:gd name="T2" fmla="*/ 10 w 53"/>
              <a:gd name="T3" fmla="*/ 0 h 54"/>
              <a:gd name="T4" fmla="*/ 0 w 53"/>
              <a:gd name="T5" fmla="*/ 43 h 54"/>
              <a:gd name="T6" fmla="*/ 0 w 53"/>
              <a:gd name="T7" fmla="*/ 43 h 54"/>
              <a:gd name="T8" fmla="*/ 43 w 53"/>
              <a:gd name="T9" fmla="*/ 54 h 54"/>
              <a:gd name="T10" fmla="*/ 53 w 53"/>
              <a:gd name="T11" fmla="*/ 11 h 54"/>
              <a:gd name="T12" fmla="*/ 10 w 53"/>
              <a:gd name="T1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54">
                <a:moveTo>
                  <a:pt x="10" y="0"/>
                </a:moveTo>
                <a:lnTo>
                  <a:pt x="10" y="0"/>
                </a:lnTo>
                <a:lnTo>
                  <a:pt x="0" y="43"/>
                </a:lnTo>
                <a:lnTo>
                  <a:pt x="0" y="43"/>
                </a:lnTo>
                <a:lnTo>
                  <a:pt x="43" y="54"/>
                </a:lnTo>
                <a:lnTo>
                  <a:pt x="53" y="11"/>
                </a:lnTo>
                <a:lnTo>
                  <a:pt x="1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51"/>
          <p:cNvSpPr>
            <a:spLocks noEditPoints="1"/>
          </p:cNvSpPr>
          <p:nvPr userDrawn="1"/>
        </p:nvSpPr>
        <p:spPr bwMode="auto">
          <a:xfrm>
            <a:off x="5701989" y="1760040"/>
            <a:ext cx="269238" cy="332637"/>
          </a:xfrm>
          <a:custGeom>
            <a:avLst/>
            <a:gdLst>
              <a:gd name="T0" fmla="*/ 92 w 147"/>
              <a:gd name="T1" fmla="*/ 102 h 137"/>
              <a:gd name="T2" fmla="*/ 90 w 147"/>
              <a:gd name="T3" fmla="*/ 94 h 137"/>
              <a:gd name="T4" fmla="*/ 100 w 147"/>
              <a:gd name="T5" fmla="*/ 88 h 137"/>
              <a:gd name="T6" fmla="*/ 104 w 147"/>
              <a:gd name="T7" fmla="*/ 110 h 137"/>
              <a:gd name="T8" fmla="*/ 66 w 147"/>
              <a:gd name="T9" fmla="*/ 115 h 137"/>
              <a:gd name="T10" fmla="*/ 44 w 147"/>
              <a:gd name="T11" fmla="*/ 79 h 137"/>
              <a:gd name="T12" fmla="*/ 56 w 147"/>
              <a:gd name="T13" fmla="*/ 81 h 137"/>
              <a:gd name="T14" fmla="*/ 77 w 147"/>
              <a:gd name="T15" fmla="*/ 97 h 137"/>
              <a:gd name="T16" fmla="*/ 84 w 147"/>
              <a:gd name="T17" fmla="*/ 107 h 137"/>
              <a:gd name="T18" fmla="*/ 101 w 147"/>
              <a:gd name="T19" fmla="*/ 112 h 137"/>
              <a:gd name="T20" fmla="*/ 79 w 147"/>
              <a:gd name="T21" fmla="*/ 93 h 137"/>
              <a:gd name="T22" fmla="*/ 54 w 147"/>
              <a:gd name="T23" fmla="*/ 74 h 137"/>
              <a:gd name="T24" fmla="*/ 77 w 147"/>
              <a:gd name="T25" fmla="*/ 76 h 137"/>
              <a:gd name="T26" fmla="*/ 85 w 147"/>
              <a:gd name="T27" fmla="*/ 74 h 137"/>
              <a:gd name="T28" fmla="*/ 92 w 147"/>
              <a:gd name="T29" fmla="*/ 86 h 137"/>
              <a:gd name="T30" fmla="*/ 86 w 147"/>
              <a:gd name="T31" fmla="*/ 92 h 137"/>
              <a:gd name="T32" fmla="*/ 79 w 147"/>
              <a:gd name="T33" fmla="*/ 93 h 137"/>
              <a:gd name="T34" fmla="*/ 86 w 147"/>
              <a:gd name="T35" fmla="*/ 70 h 137"/>
              <a:gd name="T36" fmla="*/ 93 w 147"/>
              <a:gd name="T37" fmla="*/ 58 h 137"/>
              <a:gd name="T38" fmla="*/ 97 w 147"/>
              <a:gd name="T39" fmla="*/ 59 h 137"/>
              <a:gd name="T40" fmla="*/ 93 w 147"/>
              <a:gd name="T41" fmla="*/ 73 h 137"/>
              <a:gd name="T42" fmla="*/ 52 w 147"/>
              <a:gd name="T43" fmla="*/ 69 h 137"/>
              <a:gd name="T44" fmla="*/ 63 w 147"/>
              <a:gd name="T45" fmla="*/ 46 h 137"/>
              <a:gd name="T46" fmla="*/ 75 w 147"/>
              <a:gd name="T47" fmla="*/ 44 h 137"/>
              <a:gd name="T48" fmla="*/ 91 w 147"/>
              <a:gd name="T49" fmla="*/ 55 h 137"/>
              <a:gd name="T50" fmla="*/ 81 w 147"/>
              <a:gd name="T51" fmla="*/ 61 h 137"/>
              <a:gd name="T52" fmla="*/ 71 w 147"/>
              <a:gd name="T53" fmla="*/ 67 h 137"/>
              <a:gd name="T54" fmla="*/ 53 w 147"/>
              <a:gd name="T55" fmla="*/ 71 h 137"/>
              <a:gd name="T56" fmla="*/ 100 w 147"/>
              <a:gd name="T57" fmla="*/ 59 h 137"/>
              <a:gd name="T58" fmla="*/ 104 w 147"/>
              <a:gd name="T59" fmla="*/ 44 h 137"/>
              <a:gd name="T60" fmla="*/ 125 w 147"/>
              <a:gd name="T61" fmla="*/ 81 h 137"/>
              <a:gd name="T62" fmla="*/ 104 w 147"/>
              <a:gd name="T63" fmla="*/ 87 h 137"/>
              <a:gd name="T64" fmla="*/ 106 w 147"/>
              <a:gd name="T65" fmla="*/ 72 h 137"/>
              <a:gd name="T66" fmla="*/ 91 w 147"/>
              <a:gd name="T67" fmla="*/ 46 h 137"/>
              <a:gd name="T68" fmla="*/ 75 w 147"/>
              <a:gd name="T69" fmla="*/ 35 h 137"/>
              <a:gd name="T70" fmla="*/ 108 w 147"/>
              <a:gd name="T71" fmla="*/ 31 h 137"/>
              <a:gd name="T72" fmla="*/ 101 w 147"/>
              <a:gd name="T73" fmla="*/ 42 h 137"/>
              <a:gd name="T74" fmla="*/ 91 w 147"/>
              <a:gd name="T75" fmla="*/ 46 h 137"/>
              <a:gd name="T76" fmla="*/ 32 w 147"/>
              <a:gd name="T77" fmla="*/ 56 h 137"/>
              <a:gd name="T78" fmla="*/ 59 w 147"/>
              <a:gd name="T79" fmla="*/ 30 h 137"/>
              <a:gd name="T80" fmla="*/ 59 w 147"/>
              <a:gd name="T81" fmla="*/ 46 h 137"/>
              <a:gd name="T82" fmla="*/ 51 w 147"/>
              <a:gd name="T83" fmla="*/ 65 h 137"/>
              <a:gd name="T84" fmla="*/ 38 w 147"/>
              <a:gd name="T85" fmla="*/ 78 h 137"/>
              <a:gd name="T86" fmla="*/ 34 w 147"/>
              <a:gd name="T87" fmla="*/ 86 h 137"/>
              <a:gd name="T88" fmla="*/ 60 w 147"/>
              <a:gd name="T89" fmla="*/ 24 h 137"/>
              <a:gd name="T90" fmla="*/ 91 w 147"/>
              <a:gd name="T91" fmla="*/ 22 h 137"/>
              <a:gd name="T92" fmla="*/ 74 w 147"/>
              <a:gd name="T93" fmla="*/ 31 h 137"/>
              <a:gd name="T94" fmla="*/ 63 w 147"/>
              <a:gd name="T95" fmla="*/ 29 h 137"/>
              <a:gd name="T96" fmla="*/ 16 w 147"/>
              <a:gd name="T97" fmla="*/ 39 h 137"/>
              <a:gd name="T98" fmla="*/ 77 w 147"/>
              <a:gd name="T99" fmla="*/ 137 h 137"/>
              <a:gd name="T100" fmla="*/ 140 w 147"/>
              <a:gd name="T101" fmla="*/ 98 h 137"/>
              <a:gd name="T102" fmla="*/ 147 w 147"/>
              <a:gd name="T103" fmla="*/ 68 h 137"/>
              <a:gd name="T104" fmla="*/ 78 w 147"/>
              <a:gd name="T10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7" h="137">
                <a:moveTo>
                  <a:pt x="104" y="110"/>
                </a:moveTo>
                <a:cubicBezTo>
                  <a:pt x="92" y="102"/>
                  <a:pt x="92" y="102"/>
                  <a:pt x="92" y="102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3" y="99"/>
                  <a:pt x="92" y="96"/>
                  <a:pt x="90" y="94"/>
                </a:cubicBezTo>
                <a:cubicBezTo>
                  <a:pt x="95" y="88"/>
                  <a:pt x="95" y="88"/>
                  <a:pt x="95" y="88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07" y="108"/>
                  <a:pt x="105" y="109"/>
                  <a:pt x="104" y="110"/>
                </a:cubicBezTo>
                <a:moveTo>
                  <a:pt x="79" y="117"/>
                </a:moveTo>
                <a:cubicBezTo>
                  <a:pt x="75" y="117"/>
                  <a:pt x="70" y="116"/>
                  <a:pt x="66" y="115"/>
                </a:cubicBezTo>
                <a:cubicBezTo>
                  <a:pt x="52" y="111"/>
                  <a:pt x="41" y="101"/>
                  <a:pt x="35" y="89"/>
                </a:cubicBezTo>
                <a:cubicBezTo>
                  <a:pt x="44" y="79"/>
                  <a:pt x="44" y="79"/>
                  <a:pt x="44" y="79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1"/>
                  <a:pt x="56" y="81"/>
                  <a:pt x="56" y="81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101"/>
                  <a:pt x="78" y="106"/>
                  <a:pt x="82" y="107"/>
                </a:cubicBezTo>
                <a:cubicBezTo>
                  <a:pt x="83" y="107"/>
                  <a:pt x="84" y="107"/>
                  <a:pt x="84" y="107"/>
                </a:cubicBezTo>
                <a:cubicBezTo>
                  <a:pt x="87" y="107"/>
                  <a:pt x="89" y="106"/>
                  <a:pt x="90" y="10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4" y="115"/>
                  <a:pt x="86" y="117"/>
                  <a:pt x="79" y="117"/>
                </a:cubicBezTo>
                <a:moveTo>
                  <a:pt x="79" y="93"/>
                </a:moveTo>
                <a:cubicBezTo>
                  <a:pt x="54" y="75"/>
                  <a:pt x="54" y="75"/>
                  <a:pt x="54" y="75"/>
                </a:cubicBezTo>
                <a:cubicBezTo>
                  <a:pt x="54" y="74"/>
                  <a:pt x="54" y="74"/>
                  <a:pt x="54" y="74"/>
                </a:cubicBezTo>
                <a:cubicBezTo>
                  <a:pt x="71" y="71"/>
                  <a:pt x="71" y="71"/>
                  <a:pt x="71" y="71"/>
                </a:cubicBezTo>
                <a:cubicBezTo>
                  <a:pt x="72" y="74"/>
                  <a:pt x="74" y="76"/>
                  <a:pt x="77" y="76"/>
                </a:cubicBezTo>
                <a:cubicBezTo>
                  <a:pt x="77" y="76"/>
                  <a:pt x="78" y="76"/>
                  <a:pt x="79" y="76"/>
                </a:cubicBezTo>
                <a:cubicBezTo>
                  <a:pt x="81" y="76"/>
                  <a:pt x="83" y="75"/>
                  <a:pt x="85" y="74"/>
                </a:cubicBezTo>
                <a:cubicBezTo>
                  <a:pt x="92" y="77"/>
                  <a:pt x="92" y="77"/>
                  <a:pt x="92" y="77"/>
                </a:cubicBezTo>
                <a:cubicBezTo>
                  <a:pt x="92" y="86"/>
                  <a:pt x="92" y="86"/>
                  <a:pt x="92" y="86"/>
                </a:cubicBezTo>
                <a:cubicBezTo>
                  <a:pt x="88" y="92"/>
                  <a:pt x="88" y="92"/>
                  <a:pt x="88" y="92"/>
                </a:cubicBezTo>
                <a:cubicBezTo>
                  <a:pt x="87" y="92"/>
                  <a:pt x="87" y="92"/>
                  <a:pt x="86" y="92"/>
                </a:cubicBezTo>
                <a:cubicBezTo>
                  <a:pt x="86" y="92"/>
                  <a:pt x="85" y="92"/>
                  <a:pt x="84" y="92"/>
                </a:cubicBezTo>
                <a:cubicBezTo>
                  <a:pt x="83" y="92"/>
                  <a:pt x="81" y="92"/>
                  <a:pt x="79" y="93"/>
                </a:cubicBezTo>
                <a:moveTo>
                  <a:pt x="93" y="73"/>
                </a:moveTo>
                <a:cubicBezTo>
                  <a:pt x="86" y="70"/>
                  <a:pt x="86" y="70"/>
                  <a:pt x="86" y="70"/>
                </a:cubicBezTo>
                <a:cubicBezTo>
                  <a:pt x="87" y="68"/>
                  <a:pt x="86" y="66"/>
                  <a:pt x="85" y="65"/>
                </a:cubicBezTo>
                <a:cubicBezTo>
                  <a:pt x="93" y="58"/>
                  <a:pt x="93" y="58"/>
                  <a:pt x="93" y="58"/>
                </a:cubicBezTo>
                <a:cubicBezTo>
                  <a:pt x="94" y="58"/>
                  <a:pt x="95" y="59"/>
                  <a:pt x="96" y="59"/>
                </a:cubicBezTo>
                <a:cubicBezTo>
                  <a:pt x="97" y="59"/>
                  <a:pt x="97" y="59"/>
                  <a:pt x="97" y="59"/>
                </a:cubicBezTo>
                <a:cubicBezTo>
                  <a:pt x="97" y="73"/>
                  <a:pt x="97" y="73"/>
                  <a:pt x="97" y="73"/>
                </a:cubicBezTo>
                <a:cubicBezTo>
                  <a:pt x="93" y="73"/>
                  <a:pt x="93" y="73"/>
                  <a:pt x="93" y="73"/>
                </a:cubicBezTo>
                <a:moveTo>
                  <a:pt x="53" y="71"/>
                </a:moveTo>
                <a:cubicBezTo>
                  <a:pt x="52" y="69"/>
                  <a:pt x="52" y="69"/>
                  <a:pt x="52" y="69"/>
                </a:cubicBezTo>
                <a:cubicBezTo>
                  <a:pt x="53" y="69"/>
                  <a:pt x="53" y="69"/>
                  <a:pt x="53" y="68"/>
                </a:cubicBezTo>
                <a:cubicBezTo>
                  <a:pt x="63" y="46"/>
                  <a:pt x="63" y="46"/>
                  <a:pt x="63" y="46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4"/>
                  <a:pt x="75" y="44"/>
                  <a:pt x="75" y="44"/>
                </a:cubicBezTo>
                <a:cubicBezTo>
                  <a:pt x="90" y="49"/>
                  <a:pt x="90" y="49"/>
                  <a:pt x="90" y="49"/>
                </a:cubicBezTo>
                <a:cubicBezTo>
                  <a:pt x="89" y="51"/>
                  <a:pt x="90" y="53"/>
                  <a:pt x="91" y="55"/>
                </a:cubicBezTo>
                <a:cubicBezTo>
                  <a:pt x="83" y="62"/>
                  <a:pt x="83" y="62"/>
                  <a:pt x="83" y="62"/>
                </a:cubicBezTo>
                <a:cubicBezTo>
                  <a:pt x="82" y="62"/>
                  <a:pt x="82" y="62"/>
                  <a:pt x="81" y="61"/>
                </a:cubicBezTo>
                <a:cubicBezTo>
                  <a:pt x="80" y="61"/>
                  <a:pt x="79" y="61"/>
                  <a:pt x="79" y="61"/>
                </a:cubicBezTo>
                <a:cubicBezTo>
                  <a:pt x="75" y="61"/>
                  <a:pt x="72" y="63"/>
                  <a:pt x="71" y="67"/>
                </a:cubicBezTo>
                <a:cubicBezTo>
                  <a:pt x="71" y="67"/>
                  <a:pt x="71" y="67"/>
                  <a:pt x="71" y="68"/>
                </a:cubicBezTo>
                <a:cubicBezTo>
                  <a:pt x="53" y="71"/>
                  <a:pt x="53" y="71"/>
                  <a:pt x="53" y="71"/>
                </a:cubicBezTo>
                <a:moveTo>
                  <a:pt x="100" y="73"/>
                </a:moveTo>
                <a:cubicBezTo>
                  <a:pt x="100" y="59"/>
                  <a:pt x="100" y="59"/>
                  <a:pt x="100" y="59"/>
                </a:cubicBezTo>
                <a:cubicBezTo>
                  <a:pt x="103" y="58"/>
                  <a:pt x="106" y="56"/>
                  <a:pt x="107" y="53"/>
                </a:cubicBezTo>
                <a:cubicBezTo>
                  <a:pt x="108" y="50"/>
                  <a:pt x="107" y="46"/>
                  <a:pt x="104" y="4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24" y="45"/>
                  <a:pt x="130" y="63"/>
                  <a:pt x="125" y="81"/>
                </a:cubicBezTo>
                <a:cubicBezTo>
                  <a:pt x="123" y="91"/>
                  <a:pt x="118" y="99"/>
                  <a:pt x="111" y="105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7" y="87"/>
                  <a:pt x="107" y="87"/>
                  <a:pt x="107" y="87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0" y="73"/>
                  <a:pt x="100" y="73"/>
                  <a:pt x="100" y="73"/>
                </a:cubicBezTo>
                <a:moveTo>
                  <a:pt x="91" y="46"/>
                </a:moveTo>
                <a:cubicBezTo>
                  <a:pt x="75" y="40"/>
                  <a:pt x="75" y="40"/>
                  <a:pt x="75" y="40"/>
                </a:cubicBezTo>
                <a:cubicBezTo>
                  <a:pt x="75" y="35"/>
                  <a:pt x="75" y="35"/>
                  <a:pt x="75" y="3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6" y="29"/>
                  <a:pt x="107" y="30"/>
                  <a:pt x="108" y="31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0" y="42"/>
                  <a:pt x="99" y="42"/>
                  <a:pt x="98" y="42"/>
                </a:cubicBezTo>
                <a:cubicBezTo>
                  <a:pt x="95" y="42"/>
                  <a:pt x="92" y="44"/>
                  <a:pt x="91" y="46"/>
                </a:cubicBezTo>
                <a:moveTo>
                  <a:pt x="34" y="86"/>
                </a:moveTo>
                <a:cubicBezTo>
                  <a:pt x="30" y="76"/>
                  <a:pt x="29" y="66"/>
                  <a:pt x="32" y="56"/>
                </a:cubicBezTo>
                <a:cubicBezTo>
                  <a:pt x="36" y="42"/>
                  <a:pt x="45" y="32"/>
                  <a:pt x="57" y="26"/>
                </a:cubicBezTo>
                <a:cubicBezTo>
                  <a:pt x="59" y="30"/>
                  <a:pt x="59" y="30"/>
                  <a:pt x="59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38" y="78"/>
                  <a:pt x="38" y="78"/>
                  <a:pt x="38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4" y="86"/>
                  <a:pt x="34" y="86"/>
                  <a:pt x="34" y="86"/>
                </a:cubicBezTo>
                <a:moveTo>
                  <a:pt x="63" y="29"/>
                </a:moveTo>
                <a:cubicBezTo>
                  <a:pt x="60" y="24"/>
                  <a:pt x="60" y="24"/>
                  <a:pt x="60" y="24"/>
                </a:cubicBezTo>
                <a:cubicBezTo>
                  <a:pt x="66" y="22"/>
                  <a:pt x="72" y="21"/>
                  <a:pt x="79" y="21"/>
                </a:cubicBezTo>
                <a:cubicBezTo>
                  <a:pt x="83" y="21"/>
                  <a:pt x="87" y="21"/>
                  <a:pt x="91" y="22"/>
                </a:cubicBezTo>
                <a:cubicBezTo>
                  <a:pt x="94" y="23"/>
                  <a:pt x="97" y="24"/>
                  <a:pt x="100" y="26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28"/>
                  <a:pt x="74" y="28"/>
                  <a:pt x="74" y="28"/>
                </a:cubicBezTo>
                <a:cubicBezTo>
                  <a:pt x="63" y="29"/>
                  <a:pt x="63" y="29"/>
                  <a:pt x="63" y="29"/>
                </a:cubicBezTo>
                <a:moveTo>
                  <a:pt x="78" y="0"/>
                </a:moveTo>
                <a:cubicBezTo>
                  <a:pt x="52" y="0"/>
                  <a:pt x="28" y="14"/>
                  <a:pt x="16" y="39"/>
                </a:cubicBezTo>
                <a:cubicBezTo>
                  <a:pt x="0" y="74"/>
                  <a:pt x="15" y="115"/>
                  <a:pt x="49" y="131"/>
                </a:cubicBezTo>
                <a:cubicBezTo>
                  <a:pt x="58" y="135"/>
                  <a:pt x="67" y="137"/>
                  <a:pt x="77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105" y="137"/>
                  <a:pt x="129" y="122"/>
                  <a:pt x="140" y="98"/>
                </a:cubicBezTo>
                <a:cubicBezTo>
                  <a:pt x="145" y="89"/>
                  <a:pt x="147" y="79"/>
                  <a:pt x="147" y="70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7" y="42"/>
                  <a:pt x="132" y="18"/>
                  <a:pt x="108" y="6"/>
                </a:cubicBezTo>
                <a:cubicBezTo>
                  <a:pt x="98" y="2"/>
                  <a:pt x="88" y="0"/>
                  <a:pt x="78" y="0"/>
                </a:cubicBezTo>
              </a:path>
            </a:pathLst>
          </a:custGeom>
          <a:solidFill>
            <a:srgbClr val="84A2C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95" name="Group 7194"/>
          <p:cNvGrpSpPr/>
          <p:nvPr userDrawn="1"/>
        </p:nvGrpSpPr>
        <p:grpSpPr>
          <a:xfrm>
            <a:off x="3220855" y="1504753"/>
            <a:ext cx="342870" cy="450072"/>
            <a:chOff x="11775572" y="1451125"/>
            <a:chExt cx="267767" cy="263615"/>
          </a:xfrm>
        </p:grpSpPr>
        <p:sp>
          <p:nvSpPr>
            <p:cNvPr id="85" name="Freeform 52"/>
            <p:cNvSpPr>
              <a:spLocks/>
            </p:cNvSpPr>
            <p:nvPr userDrawn="1"/>
          </p:nvSpPr>
          <p:spPr bwMode="auto">
            <a:xfrm>
              <a:off x="11862762" y="1565289"/>
              <a:ext cx="35287" cy="33211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3"/>
            <p:cNvSpPr>
              <a:spLocks/>
            </p:cNvSpPr>
            <p:nvPr userDrawn="1"/>
          </p:nvSpPr>
          <p:spPr bwMode="auto">
            <a:xfrm>
              <a:off x="11862762" y="1565289"/>
              <a:ext cx="35287" cy="33211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7" name="Freeform 54"/>
            <p:cNvSpPr>
              <a:spLocks/>
            </p:cNvSpPr>
            <p:nvPr userDrawn="1"/>
          </p:nvSpPr>
          <p:spPr bwMode="auto">
            <a:xfrm>
              <a:off x="11927109" y="1625485"/>
              <a:ext cx="16606" cy="20757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5"/>
            <p:cNvSpPr>
              <a:spLocks/>
            </p:cNvSpPr>
            <p:nvPr userDrawn="1"/>
          </p:nvSpPr>
          <p:spPr bwMode="auto">
            <a:xfrm>
              <a:off x="11927109" y="1625485"/>
              <a:ext cx="16606" cy="20757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9" name="Freeform 56"/>
            <p:cNvSpPr>
              <a:spLocks noEditPoints="1"/>
            </p:cNvSpPr>
            <p:nvPr userDrawn="1"/>
          </p:nvSpPr>
          <p:spPr bwMode="auto">
            <a:xfrm>
              <a:off x="11775572" y="1451125"/>
              <a:ext cx="267767" cy="263615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0" name="Freeform 57"/>
          <p:cNvSpPr>
            <a:spLocks noEditPoints="1"/>
          </p:cNvSpPr>
          <p:nvPr userDrawn="1"/>
        </p:nvSpPr>
        <p:spPr bwMode="auto">
          <a:xfrm>
            <a:off x="4500915" y="1782858"/>
            <a:ext cx="465018" cy="570999"/>
          </a:xfrm>
          <a:custGeom>
            <a:avLst/>
            <a:gdLst>
              <a:gd name="T0" fmla="*/ 183 w 291"/>
              <a:gd name="T1" fmla="*/ 227 h 268"/>
              <a:gd name="T2" fmla="*/ 150 w 291"/>
              <a:gd name="T3" fmla="*/ 226 h 268"/>
              <a:gd name="T4" fmla="*/ 151 w 291"/>
              <a:gd name="T5" fmla="*/ 190 h 268"/>
              <a:gd name="T6" fmla="*/ 184 w 291"/>
              <a:gd name="T7" fmla="*/ 191 h 268"/>
              <a:gd name="T8" fmla="*/ 183 w 291"/>
              <a:gd name="T9" fmla="*/ 227 h 268"/>
              <a:gd name="T10" fmla="*/ 154 w 291"/>
              <a:gd name="T11" fmla="*/ 91 h 268"/>
              <a:gd name="T12" fmla="*/ 155 w 291"/>
              <a:gd name="T13" fmla="*/ 47 h 268"/>
              <a:gd name="T14" fmla="*/ 163 w 291"/>
              <a:gd name="T15" fmla="*/ 46 h 268"/>
              <a:gd name="T16" fmla="*/ 164 w 291"/>
              <a:gd name="T17" fmla="*/ 46 h 268"/>
              <a:gd name="T18" fmla="*/ 218 w 291"/>
              <a:gd name="T19" fmla="*/ 102 h 268"/>
              <a:gd name="T20" fmla="*/ 208 w 291"/>
              <a:gd name="T21" fmla="*/ 132 h 268"/>
              <a:gd name="T22" fmla="*/ 201 w 291"/>
              <a:gd name="T23" fmla="*/ 145 h 268"/>
              <a:gd name="T24" fmla="*/ 195 w 291"/>
              <a:gd name="T25" fmla="*/ 155 h 268"/>
              <a:gd name="T26" fmla="*/ 190 w 291"/>
              <a:gd name="T27" fmla="*/ 174 h 268"/>
              <a:gd name="T28" fmla="*/ 187 w 291"/>
              <a:gd name="T29" fmla="*/ 182 h 268"/>
              <a:gd name="T30" fmla="*/ 182 w 291"/>
              <a:gd name="T31" fmla="*/ 185 h 268"/>
              <a:gd name="T32" fmla="*/ 181 w 291"/>
              <a:gd name="T33" fmla="*/ 185 h 268"/>
              <a:gd name="T34" fmla="*/ 177 w 291"/>
              <a:gd name="T35" fmla="*/ 185 h 268"/>
              <a:gd name="T36" fmla="*/ 172 w 291"/>
              <a:gd name="T37" fmla="*/ 185 h 268"/>
              <a:gd name="T38" fmla="*/ 151 w 291"/>
              <a:gd name="T39" fmla="*/ 184 h 268"/>
              <a:gd name="T40" fmla="*/ 153 w 291"/>
              <a:gd name="T41" fmla="*/ 118 h 268"/>
              <a:gd name="T42" fmla="*/ 178 w 291"/>
              <a:gd name="T43" fmla="*/ 139 h 268"/>
              <a:gd name="T44" fmla="*/ 189 w 291"/>
              <a:gd name="T45" fmla="*/ 78 h 268"/>
              <a:gd name="T46" fmla="*/ 154 w 291"/>
              <a:gd name="T47" fmla="*/ 91 h 268"/>
              <a:gd name="T48" fmla="*/ 113 w 291"/>
              <a:gd name="T49" fmla="*/ 75 h 268"/>
              <a:gd name="T50" fmla="*/ 124 w 291"/>
              <a:gd name="T51" fmla="*/ 71 h 268"/>
              <a:gd name="T52" fmla="*/ 135 w 291"/>
              <a:gd name="T53" fmla="*/ 46 h 268"/>
              <a:gd name="T54" fmla="*/ 135 w 291"/>
              <a:gd name="T55" fmla="*/ 46 h 268"/>
              <a:gd name="T56" fmla="*/ 145 w 291"/>
              <a:gd name="T57" fmla="*/ 46 h 268"/>
              <a:gd name="T58" fmla="*/ 144 w 291"/>
              <a:gd name="T59" fmla="*/ 108 h 268"/>
              <a:gd name="T60" fmla="*/ 143 w 291"/>
              <a:gd name="T61" fmla="*/ 108 h 268"/>
              <a:gd name="T62" fmla="*/ 114 w 291"/>
              <a:gd name="T63" fmla="*/ 136 h 268"/>
              <a:gd name="T64" fmla="*/ 143 w 291"/>
              <a:gd name="T65" fmla="*/ 165 h 268"/>
              <a:gd name="T66" fmla="*/ 143 w 291"/>
              <a:gd name="T67" fmla="*/ 165 h 268"/>
              <a:gd name="T68" fmla="*/ 141 w 291"/>
              <a:gd name="T69" fmla="*/ 227 h 268"/>
              <a:gd name="T70" fmla="*/ 131 w 291"/>
              <a:gd name="T71" fmla="*/ 227 h 268"/>
              <a:gd name="T72" fmla="*/ 120 w 291"/>
              <a:gd name="T73" fmla="*/ 201 h 268"/>
              <a:gd name="T74" fmla="*/ 109 w 291"/>
              <a:gd name="T75" fmla="*/ 197 h 268"/>
              <a:gd name="T76" fmla="*/ 84 w 291"/>
              <a:gd name="T77" fmla="*/ 206 h 268"/>
              <a:gd name="T78" fmla="*/ 84 w 291"/>
              <a:gd name="T79" fmla="*/ 206 h 268"/>
              <a:gd name="T80" fmla="*/ 70 w 291"/>
              <a:gd name="T81" fmla="*/ 192 h 268"/>
              <a:gd name="T82" fmla="*/ 80 w 291"/>
              <a:gd name="T83" fmla="*/ 167 h 268"/>
              <a:gd name="T84" fmla="*/ 76 w 291"/>
              <a:gd name="T85" fmla="*/ 155 h 268"/>
              <a:gd name="T86" fmla="*/ 51 w 291"/>
              <a:gd name="T87" fmla="*/ 144 h 268"/>
              <a:gd name="T88" fmla="*/ 51 w 291"/>
              <a:gd name="T89" fmla="*/ 124 h 268"/>
              <a:gd name="T90" fmla="*/ 77 w 291"/>
              <a:gd name="T91" fmla="*/ 114 h 268"/>
              <a:gd name="T92" fmla="*/ 82 w 291"/>
              <a:gd name="T93" fmla="*/ 103 h 268"/>
              <a:gd name="T94" fmla="*/ 72 w 291"/>
              <a:gd name="T95" fmla="*/ 78 h 268"/>
              <a:gd name="T96" fmla="*/ 87 w 291"/>
              <a:gd name="T97" fmla="*/ 64 h 268"/>
              <a:gd name="T98" fmla="*/ 87 w 291"/>
              <a:gd name="T99" fmla="*/ 64 h 268"/>
              <a:gd name="T100" fmla="*/ 113 w 291"/>
              <a:gd name="T101" fmla="*/ 75 h 268"/>
              <a:gd name="T102" fmla="*/ 145 w 291"/>
              <a:gd name="T103" fmla="*/ 0 h 268"/>
              <a:gd name="T104" fmla="*/ 14 w 291"/>
              <a:gd name="T105" fmla="*/ 108 h 268"/>
              <a:gd name="T106" fmla="*/ 119 w 291"/>
              <a:gd name="T107" fmla="*/ 265 h 268"/>
              <a:gd name="T108" fmla="*/ 144 w 291"/>
              <a:gd name="T109" fmla="*/ 268 h 268"/>
              <a:gd name="T110" fmla="*/ 147 w 291"/>
              <a:gd name="T111" fmla="*/ 268 h 268"/>
              <a:gd name="T112" fmla="*/ 276 w 291"/>
              <a:gd name="T113" fmla="*/ 160 h 268"/>
              <a:gd name="T114" fmla="*/ 171 w 291"/>
              <a:gd name="T115" fmla="*/ 3 h 268"/>
              <a:gd name="T116" fmla="*/ 145 w 291"/>
              <a:gd name="T117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1" h="268">
                <a:moveTo>
                  <a:pt x="183" y="227"/>
                </a:moveTo>
                <a:cubicBezTo>
                  <a:pt x="150" y="226"/>
                  <a:pt x="150" y="226"/>
                  <a:pt x="150" y="226"/>
                </a:cubicBezTo>
                <a:cubicBezTo>
                  <a:pt x="151" y="190"/>
                  <a:pt x="151" y="190"/>
                  <a:pt x="151" y="190"/>
                </a:cubicBezTo>
                <a:cubicBezTo>
                  <a:pt x="184" y="191"/>
                  <a:pt x="184" y="191"/>
                  <a:pt x="184" y="191"/>
                </a:cubicBezTo>
                <a:cubicBezTo>
                  <a:pt x="183" y="227"/>
                  <a:pt x="183" y="227"/>
                  <a:pt x="183" y="227"/>
                </a:cubicBezTo>
                <a:moveTo>
                  <a:pt x="154" y="91"/>
                </a:moveTo>
                <a:cubicBezTo>
                  <a:pt x="155" y="47"/>
                  <a:pt x="155" y="47"/>
                  <a:pt x="155" y="47"/>
                </a:cubicBezTo>
                <a:cubicBezTo>
                  <a:pt x="157" y="46"/>
                  <a:pt x="160" y="46"/>
                  <a:pt x="163" y="46"/>
                </a:cubicBezTo>
                <a:cubicBezTo>
                  <a:pt x="163" y="46"/>
                  <a:pt x="164" y="46"/>
                  <a:pt x="164" y="46"/>
                </a:cubicBezTo>
                <a:cubicBezTo>
                  <a:pt x="194" y="47"/>
                  <a:pt x="218" y="72"/>
                  <a:pt x="218" y="102"/>
                </a:cubicBezTo>
                <a:cubicBezTo>
                  <a:pt x="217" y="113"/>
                  <a:pt x="214" y="123"/>
                  <a:pt x="208" y="132"/>
                </a:cubicBezTo>
                <a:cubicBezTo>
                  <a:pt x="201" y="145"/>
                  <a:pt x="201" y="145"/>
                  <a:pt x="201" y="145"/>
                </a:cubicBezTo>
                <a:cubicBezTo>
                  <a:pt x="195" y="155"/>
                  <a:pt x="195" y="155"/>
                  <a:pt x="195" y="155"/>
                </a:cubicBezTo>
                <a:cubicBezTo>
                  <a:pt x="194" y="157"/>
                  <a:pt x="190" y="166"/>
                  <a:pt x="190" y="174"/>
                </a:cubicBezTo>
                <a:cubicBezTo>
                  <a:pt x="190" y="177"/>
                  <a:pt x="189" y="180"/>
                  <a:pt x="187" y="182"/>
                </a:cubicBezTo>
                <a:cubicBezTo>
                  <a:pt x="186" y="185"/>
                  <a:pt x="184" y="185"/>
                  <a:pt x="182" y="185"/>
                </a:cubicBezTo>
                <a:cubicBezTo>
                  <a:pt x="182" y="185"/>
                  <a:pt x="182" y="185"/>
                  <a:pt x="181" y="185"/>
                </a:cubicBezTo>
                <a:cubicBezTo>
                  <a:pt x="180" y="185"/>
                  <a:pt x="179" y="185"/>
                  <a:pt x="177" y="185"/>
                </a:cubicBezTo>
                <a:cubicBezTo>
                  <a:pt x="176" y="185"/>
                  <a:pt x="174" y="185"/>
                  <a:pt x="172" y="185"/>
                </a:cubicBezTo>
                <a:cubicBezTo>
                  <a:pt x="165" y="184"/>
                  <a:pt x="158" y="184"/>
                  <a:pt x="151" y="184"/>
                </a:cubicBezTo>
                <a:cubicBezTo>
                  <a:pt x="153" y="118"/>
                  <a:pt x="153" y="118"/>
                  <a:pt x="153" y="118"/>
                </a:cubicBezTo>
                <a:cubicBezTo>
                  <a:pt x="178" y="139"/>
                  <a:pt x="178" y="139"/>
                  <a:pt x="178" y="139"/>
                </a:cubicBezTo>
                <a:cubicBezTo>
                  <a:pt x="189" y="78"/>
                  <a:pt x="189" y="78"/>
                  <a:pt x="189" y="78"/>
                </a:cubicBezTo>
                <a:cubicBezTo>
                  <a:pt x="154" y="91"/>
                  <a:pt x="154" y="91"/>
                  <a:pt x="154" y="91"/>
                </a:cubicBezTo>
                <a:moveTo>
                  <a:pt x="113" y="75"/>
                </a:moveTo>
                <a:cubicBezTo>
                  <a:pt x="124" y="71"/>
                  <a:pt x="124" y="71"/>
                  <a:pt x="124" y="71"/>
                </a:cubicBezTo>
                <a:cubicBezTo>
                  <a:pt x="124" y="71"/>
                  <a:pt x="134" y="46"/>
                  <a:pt x="135" y="46"/>
                </a:cubicBezTo>
                <a:cubicBezTo>
                  <a:pt x="135" y="46"/>
                  <a:pt x="135" y="46"/>
                  <a:pt x="135" y="46"/>
                </a:cubicBezTo>
                <a:cubicBezTo>
                  <a:pt x="145" y="46"/>
                  <a:pt x="145" y="46"/>
                  <a:pt x="145" y="46"/>
                </a:cubicBezTo>
                <a:cubicBezTo>
                  <a:pt x="144" y="108"/>
                  <a:pt x="144" y="108"/>
                  <a:pt x="144" y="108"/>
                </a:cubicBezTo>
                <a:cubicBezTo>
                  <a:pt x="144" y="108"/>
                  <a:pt x="143" y="108"/>
                  <a:pt x="143" y="108"/>
                </a:cubicBezTo>
                <a:cubicBezTo>
                  <a:pt x="127" y="108"/>
                  <a:pt x="114" y="120"/>
                  <a:pt x="114" y="136"/>
                </a:cubicBezTo>
                <a:cubicBezTo>
                  <a:pt x="113" y="152"/>
                  <a:pt x="126" y="165"/>
                  <a:pt x="143" y="165"/>
                </a:cubicBezTo>
                <a:cubicBezTo>
                  <a:pt x="143" y="165"/>
                  <a:pt x="143" y="165"/>
                  <a:pt x="143" y="165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31" y="227"/>
                  <a:pt x="131" y="227"/>
                  <a:pt x="131" y="227"/>
                </a:cubicBezTo>
                <a:cubicBezTo>
                  <a:pt x="130" y="226"/>
                  <a:pt x="120" y="201"/>
                  <a:pt x="120" y="201"/>
                </a:cubicBezTo>
                <a:cubicBezTo>
                  <a:pt x="109" y="197"/>
                  <a:pt x="109" y="197"/>
                  <a:pt x="109" y="197"/>
                </a:cubicBezTo>
                <a:cubicBezTo>
                  <a:pt x="109" y="197"/>
                  <a:pt x="87" y="206"/>
                  <a:pt x="84" y="206"/>
                </a:cubicBezTo>
                <a:cubicBezTo>
                  <a:pt x="84" y="206"/>
                  <a:pt x="84" y="206"/>
                  <a:pt x="84" y="206"/>
                </a:cubicBezTo>
                <a:cubicBezTo>
                  <a:pt x="70" y="192"/>
                  <a:pt x="70" y="192"/>
                  <a:pt x="70" y="192"/>
                </a:cubicBezTo>
                <a:cubicBezTo>
                  <a:pt x="69" y="191"/>
                  <a:pt x="80" y="167"/>
                  <a:pt x="80" y="167"/>
                </a:cubicBezTo>
                <a:cubicBezTo>
                  <a:pt x="76" y="155"/>
                  <a:pt x="76" y="155"/>
                  <a:pt x="76" y="155"/>
                </a:cubicBezTo>
                <a:cubicBezTo>
                  <a:pt x="76" y="155"/>
                  <a:pt x="51" y="146"/>
                  <a:pt x="51" y="14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3"/>
                  <a:pt x="77" y="114"/>
                  <a:pt x="77" y="114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71" y="79"/>
                  <a:pt x="72" y="78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90" y="64"/>
                  <a:pt x="113" y="75"/>
                  <a:pt x="113" y="75"/>
                </a:cubicBezTo>
                <a:moveTo>
                  <a:pt x="145" y="0"/>
                </a:moveTo>
                <a:cubicBezTo>
                  <a:pt x="83" y="0"/>
                  <a:pt x="27" y="44"/>
                  <a:pt x="14" y="108"/>
                </a:cubicBezTo>
                <a:cubicBezTo>
                  <a:pt x="0" y="180"/>
                  <a:pt x="47" y="250"/>
                  <a:pt x="119" y="265"/>
                </a:cubicBezTo>
                <a:cubicBezTo>
                  <a:pt x="127" y="267"/>
                  <a:pt x="135" y="267"/>
                  <a:pt x="144" y="268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209" y="267"/>
                  <a:pt x="264" y="223"/>
                  <a:pt x="276" y="160"/>
                </a:cubicBezTo>
                <a:cubicBezTo>
                  <a:pt x="291" y="88"/>
                  <a:pt x="244" y="18"/>
                  <a:pt x="171" y="3"/>
                </a:cubicBezTo>
                <a:cubicBezTo>
                  <a:pt x="163" y="1"/>
                  <a:pt x="154" y="0"/>
                  <a:pt x="145" y="0"/>
                </a:cubicBezTo>
              </a:path>
            </a:pathLst>
          </a:custGeom>
          <a:solidFill>
            <a:srgbClr val="216BB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" name="Freeform 37"/>
          <p:cNvSpPr>
            <a:spLocks/>
          </p:cNvSpPr>
          <p:nvPr userDrawn="1"/>
        </p:nvSpPr>
        <p:spPr bwMode="auto">
          <a:xfrm>
            <a:off x="2461339" y="2021085"/>
            <a:ext cx="130636" cy="155167"/>
          </a:xfrm>
          <a:custGeom>
            <a:avLst/>
            <a:gdLst>
              <a:gd name="T0" fmla="*/ 48 w 97"/>
              <a:gd name="T1" fmla="*/ 0 h 86"/>
              <a:gd name="T2" fmla="*/ 22 w 97"/>
              <a:gd name="T3" fmla="*/ 8 h 86"/>
              <a:gd name="T4" fmla="*/ 14 w 97"/>
              <a:gd name="T5" fmla="*/ 69 h 86"/>
              <a:gd name="T6" fmla="*/ 48 w 97"/>
              <a:gd name="T7" fmla="*/ 86 h 86"/>
              <a:gd name="T8" fmla="*/ 75 w 97"/>
              <a:gd name="T9" fmla="*/ 77 h 86"/>
              <a:gd name="T10" fmla="*/ 83 w 97"/>
              <a:gd name="T11" fmla="*/ 17 h 86"/>
              <a:gd name="T12" fmla="*/ 48 w 97"/>
              <a:gd name="T13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86">
                <a:moveTo>
                  <a:pt x="48" y="0"/>
                </a:moveTo>
                <a:cubicBezTo>
                  <a:pt x="39" y="0"/>
                  <a:pt x="30" y="2"/>
                  <a:pt x="22" y="8"/>
                </a:cubicBezTo>
                <a:cubicBezTo>
                  <a:pt x="3" y="23"/>
                  <a:pt x="0" y="50"/>
                  <a:pt x="14" y="69"/>
                </a:cubicBezTo>
                <a:cubicBezTo>
                  <a:pt x="23" y="80"/>
                  <a:pt x="35" y="86"/>
                  <a:pt x="48" y="86"/>
                </a:cubicBezTo>
                <a:cubicBezTo>
                  <a:pt x="58" y="86"/>
                  <a:pt x="67" y="83"/>
                  <a:pt x="75" y="77"/>
                </a:cubicBezTo>
                <a:cubicBezTo>
                  <a:pt x="94" y="63"/>
                  <a:pt x="97" y="35"/>
                  <a:pt x="83" y="17"/>
                </a:cubicBezTo>
                <a:cubicBezTo>
                  <a:pt x="74" y="5"/>
                  <a:pt x="61" y="0"/>
                  <a:pt x="48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3" name="Freeform 40"/>
          <p:cNvSpPr>
            <a:spLocks/>
          </p:cNvSpPr>
          <p:nvPr userDrawn="1"/>
        </p:nvSpPr>
        <p:spPr bwMode="auto">
          <a:xfrm>
            <a:off x="4091734" y="1423233"/>
            <a:ext cx="94697" cy="111051"/>
          </a:xfrm>
          <a:custGeom>
            <a:avLst/>
            <a:gdLst>
              <a:gd name="T0" fmla="*/ 35 w 70"/>
              <a:gd name="T1" fmla="*/ 0 h 62"/>
              <a:gd name="T2" fmla="*/ 16 w 70"/>
              <a:gd name="T3" fmla="*/ 6 h 62"/>
              <a:gd name="T4" fmla="*/ 10 w 70"/>
              <a:gd name="T5" fmla="*/ 50 h 62"/>
              <a:gd name="T6" fmla="*/ 35 w 70"/>
              <a:gd name="T7" fmla="*/ 62 h 62"/>
              <a:gd name="T8" fmla="*/ 54 w 70"/>
              <a:gd name="T9" fmla="*/ 56 h 62"/>
              <a:gd name="T10" fmla="*/ 60 w 70"/>
              <a:gd name="T11" fmla="*/ 12 h 62"/>
              <a:gd name="T12" fmla="*/ 35 w 70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62">
                <a:moveTo>
                  <a:pt x="35" y="0"/>
                </a:moveTo>
                <a:cubicBezTo>
                  <a:pt x="28" y="0"/>
                  <a:pt x="22" y="2"/>
                  <a:pt x="16" y="6"/>
                </a:cubicBezTo>
                <a:cubicBezTo>
                  <a:pt x="2" y="17"/>
                  <a:pt x="0" y="36"/>
                  <a:pt x="10" y="50"/>
                </a:cubicBezTo>
                <a:cubicBezTo>
                  <a:pt x="16" y="58"/>
                  <a:pt x="26" y="62"/>
                  <a:pt x="35" y="62"/>
                </a:cubicBezTo>
                <a:cubicBezTo>
                  <a:pt x="42" y="62"/>
                  <a:pt x="48" y="60"/>
                  <a:pt x="54" y="56"/>
                </a:cubicBezTo>
                <a:cubicBezTo>
                  <a:pt x="67" y="45"/>
                  <a:pt x="70" y="26"/>
                  <a:pt x="60" y="12"/>
                </a:cubicBezTo>
                <a:cubicBezTo>
                  <a:pt x="53" y="4"/>
                  <a:pt x="44" y="0"/>
                  <a:pt x="35" y="0"/>
                </a:cubicBezTo>
              </a:path>
            </a:pathLst>
          </a:custGeom>
          <a:solidFill>
            <a:srgbClr val="C3CAD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5" name="Freeform 42"/>
          <p:cNvSpPr>
            <a:spLocks/>
          </p:cNvSpPr>
          <p:nvPr userDrawn="1"/>
        </p:nvSpPr>
        <p:spPr bwMode="auto">
          <a:xfrm>
            <a:off x="2908584" y="1827127"/>
            <a:ext cx="64848" cy="76831"/>
          </a:xfrm>
          <a:custGeom>
            <a:avLst/>
            <a:gdLst>
              <a:gd name="T0" fmla="*/ 76 w 152"/>
              <a:gd name="T1" fmla="*/ 0 h 135"/>
              <a:gd name="T2" fmla="*/ 35 w 152"/>
              <a:gd name="T3" fmla="*/ 14 h 135"/>
              <a:gd name="T4" fmla="*/ 22 w 152"/>
              <a:gd name="T5" fmla="*/ 109 h 135"/>
              <a:gd name="T6" fmla="*/ 76 w 152"/>
              <a:gd name="T7" fmla="*/ 135 h 135"/>
              <a:gd name="T8" fmla="*/ 117 w 152"/>
              <a:gd name="T9" fmla="*/ 121 h 135"/>
              <a:gd name="T10" fmla="*/ 129 w 152"/>
              <a:gd name="T11" fmla="*/ 27 h 135"/>
              <a:gd name="T12" fmla="*/ 76 w 152"/>
              <a:gd name="T13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35">
                <a:moveTo>
                  <a:pt x="76" y="0"/>
                </a:moveTo>
                <a:cubicBezTo>
                  <a:pt x="61" y="0"/>
                  <a:pt x="47" y="5"/>
                  <a:pt x="35" y="14"/>
                </a:cubicBezTo>
                <a:cubicBezTo>
                  <a:pt x="5" y="37"/>
                  <a:pt x="0" y="79"/>
                  <a:pt x="22" y="109"/>
                </a:cubicBezTo>
                <a:cubicBezTo>
                  <a:pt x="36" y="126"/>
                  <a:pt x="56" y="135"/>
                  <a:pt x="76" y="135"/>
                </a:cubicBezTo>
                <a:cubicBezTo>
                  <a:pt x="90" y="135"/>
                  <a:pt x="105" y="131"/>
                  <a:pt x="117" y="121"/>
                </a:cubicBezTo>
                <a:cubicBezTo>
                  <a:pt x="146" y="99"/>
                  <a:pt x="152" y="56"/>
                  <a:pt x="129" y="27"/>
                </a:cubicBezTo>
                <a:cubicBezTo>
                  <a:pt x="116" y="10"/>
                  <a:pt x="96" y="0"/>
                  <a:pt x="76" y="0"/>
                </a:cubicBezTo>
              </a:path>
            </a:pathLst>
          </a:custGeom>
          <a:solidFill>
            <a:srgbClr val="B6BCC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7" name="Freeform 44"/>
          <p:cNvSpPr>
            <a:spLocks/>
          </p:cNvSpPr>
          <p:nvPr userDrawn="1"/>
        </p:nvSpPr>
        <p:spPr bwMode="auto">
          <a:xfrm>
            <a:off x="3731386" y="1752259"/>
            <a:ext cx="152502" cy="179892"/>
          </a:xfrm>
          <a:custGeom>
            <a:avLst/>
            <a:gdLst>
              <a:gd name="T0" fmla="*/ 95 w 191"/>
              <a:gd name="T1" fmla="*/ 0 h 169"/>
              <a:gd name="T2" fmla="*/ 44 w 191"/>
              <a:gd name="T3" fmla="*/ 18 h 169"/>
              <a:gd name="T4" fmla="*/ 28 w 191"/>
              <a:gd name="T5" fmla="*/ 136 h 169"/>
              <a:gd name="T6" fmla="*/ 95 w 191"/>
              <a:gd name="T7" fmla="*/ 169 h 169"/>
              <a:gd name="T8" fmla="*/ 147 w 191"/>
              <a:gd name="T9" fmla="*/ 152 h 169"/>
              <a:gd name="T10" fmla="*/ 162 w 191"/>
              <a:gd name="T11" fmla="*/ 33 h 169"/>
              <a:gd name="T12" fmla="*/ 95 w 191"/>
              <a:gd name="T1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69">
                <a:moveTo>
                  <a:pt x="95" y="0"/>
                </a:moveTo>
                <a:cubicBezTo>
                  <a:pt x="77" y="0"/>
                  <a:pt x="59" y="6"/>
                  <a:pt x="44" y="18"/>
                </a:cubicBezTo>
                <a:cubicBezTo>
                  <a:pt x="7" y="46"/>
                  <a:pt x="0" y="99"/>
                  <a:pt x="28" y="136"/>
                </a:cubicBezTo>
                <a:cubicBezTo>
                  <a:pt x="45" y="158"/>
                  <a:pt x="70" y="169"/>
                  <a:pt x="95" y="169"/>
                </a:cubicBezTo>
                <a:cubicBezTo>
                  <a:pt x="113" y="169"/>
                  <a:pt x="131" y="163"/>
                  <a:pt x="147" y="152"/>
                </a:cubicBezTo>
                <a:cubicBezTo>
                  <a:pt x="184" y="123"/>
                  <a:pt x="191" y="70"/>
                  <a:pt x="162" y="33"/>
                </a:cubicBezTo>
                <a:cubicBezTo>
                  <a:pt x="146" y="12"/>
                  <a:pt x="121" y="0"/>
                  <a:pt x="95" y="0"/>
                </a:cubicBezTo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Freeform 45"/>
          <p:cNvSpPr>
            <a:spLocks/>
          </p:cNvSpPr>
          <p:nvPr userDrawn="1"/>
        </p:nvSpPr>
        <p:spPr bwMode="auto">
          <a:xfrm>
            <a:off x="4139082" y="2024968"/>
            <a:ext cx="145709" cy="214237"/>
          </a:xfrm>
          <a:custGeom>
            <a:avLst/>
            <a:gdLst>
              <a:gd name="T0" fmla="*/ 0 w 623"/>
              <a:gd name="T1" fmla="*/ 0 h 687"/>
              <a:gd name="T2" fmla="*/ 56 w 623"/>
              <a:gd name="T3" fmla="*/ 687 h 687"/>
              <a:gd name="T4" fmla="*/ 623 w 623"/>
              <a:gd name="T5" fmla="*/ 292 h 687"/>
              <a:gd name="T6" fmla="*/ 0 w 623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687">
                <a:moveTo>
                  <a:pt x="0" y="0"/>
                </a:moveTo>
                <a:lnTo>
                  <a:pt x="56" y="687"/>
                </a:lnTo>
                <a:lnTo>
                  <a:pt x="623" y="292"/>
                </a:lnTo>
                <a:lnTo>
                  <a:pt x="0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9" name="Freeform 46"/>
          <p:cNvSpPr>
            <a:spLocks/>
          </p:cNvSpPr>
          <p:nvPr userDrawn="1"/>
        </p:nvSpPr>
        <p:spPr bwMode="auto">
          <a:xfrm>
            <a:off x="2668988" y="2226449"/>
            <a:ext cx="355400" cy="522547"/>
          </a:xfrm>
          <a:custGeom>
            <a:avLst/>
            <a:gdLst>
              <a:gd name="T0" fmla="*/ 0 w 623"/>
              <a:gd name="T1" fmla="*/ 0 h 687"/>
              <a:gd name="T2" fmla="*/ 56 w 623"/>
              <a:gd name="T3" fmla="*/ 687 h 687"/>
              <a:gd name="T4" fmla="*/ 623 w 623"/>
              <a:gd name="T5" fmla="*/ 292 h 687"/>
              <a:gd name="T6" fmla="*/ 0 w 623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687">
                <a:moveTo>
                  <a:pt x="0" y="0"/>
                </a:moveTo>
                <a:lnTo>
                  <a:pt x="56" y="687"/>
                </a:lnTo>
                <a:lnTo>
                  <a:pt x="623" y="2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1" name="Freeform 48"/>
          <p:cNvSpPr>
            <a:spLocks/>
          </p:cNvSpPr>
          <p:nvPr userDrawn="1"/>
        </p:nvSpPr>
        <p:spPr bwMode="auto">
          <a:xfrm>
            <a:off x="4197265" y="1162344"/>
            <a:ext cx="134630" cy="197761"/>
          </a:xfrm>
          <a:custGeom>
            <a:avLst/>
            <a:gdLst>
              <a:gd name="T0" fmla="*/ 0 w 236"/>
              <a:gd name="T1" fmla="*/ 0 h 260"/>
              <a:gd name="T2" fmla="*/ 21 w 236"/>
              <a:gd name="T3" fmla="*/ 260 h 260"/>
              <a:gd name="T4" fmla="*/ 236 w 236"/>
              <a:gd name="T5" fmla="*/ 112 h 260"/>
              <a:gd name="T6" fmla="*/ 0 w 236"/>
              <a:gd name="T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" h="260">
                <a:moveTo>
                  <a:pt x="0" y="0"/>
                </a:moveTo>
                <a:lnTo>
                  <a:pt x="21" y="260"/>
                </a:lnTo>
                <a:lnTo>
                  <a:pt x="236" y="1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Freeform 49"/>
          <p:cNvSpPr>
            <a:spLocks/>
          </p:cNvSpPr>
          <p:nvPr userDrawn="1"/>
        </p:nvSpPr>
        <p:spPr bwMode="auto">
          <a:xfrm>
            <a:off x="6140684" y="1923521"/>
            <a:ext cx="99399" cy="144835"/>
          </a:xfrm>
          <a:custGeom>
            <a:avLst/>
            <a:gdLst>
              <a:gd name="T0" fmla="*/ 0 w 237"/>
              <a:gd name="T1" fmla="*/ 0 h 259"/>
              <a:gd name="T2" fmla="*/ 22 w 237"/>
              <a:gd name="T3" fmla="*/ 259 h 259"/>
              <a:gd name="T4" fmla="*/ 237 w 237"/>
              <a:gd name="T5" fmla="*/ 111 h 259"/>
              <a:gd name="T6" fmla="*/ 0 w 237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59">
                <a:moveTo>
                  <a:pt x="0" y="0"/>
                </a:moveTo>
                <a:lnTo>
                  <a:pt x="22" y="259"/>
                </a:lnTo>
                <a:lnTo>
                  <a:pt x="237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4A2C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3" name="Freeform 50"/>
          <p:cNvSpPr>
            <a:spLocks/>
          </p:cNvSpPr>
          <p:nvPr userDrawn="1"/>
        </p:nvSpPr>
        <p:spPr bwMode="auto">
          <a:xfrm>
            <a:off x="3244018" y="1843860"/>
            <a:ext cx="135200" cy="197001"/>
          </a:xfrm>
          <a:custGeom>
            <a:avLst/>
            <a:gdLst>
              <a:gd name="T0" fmla="*/ 0 w 237"/>
              <a:gd name="T1" fmla="*/ 0 h 259"/>
              <a:gd name="T2" fmla="*/ 22 w 237"/>
              <a:gd name="T3" fmla="*/ 259 h 259"/>
              <a:gd name="T4" fmla="*/ 237 w 237"/>
              <a:gd name="T5" fmla="*/ 111 h 259"/>
              <a:gd name="T6" fmla="*/ 0 w 237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59">
                <a:moveTo>
                  <a:pt x="0" y="0"/>
                </a:moveTo>
                <a:lnTo>
                  <a:pt x="22" y="259"/>
                </a:lnTo>
                <a:lnTo>
                  <a:pt x="237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4" name="Freeform 51"/>
          <p:cNvSpPr>
            <a:spLocks/>
          </p:cNvSpPr>
          <p:nvPr userDrawn="1"/>
        </p:nvSpPr>
        <p:spPr bwMode="auto">
          <a:xfrm>
            <a:off x="5248104" y="1942356"/>
            <a:ext cx="102684" cy="136912"/>
          </a:xfrm>
          <a:custGeom>
            <a:avLst/>
            <a:gdLst>
              <a:gd name="T0" fmla="*/ 373 w 435"/>
              <a:gd name="T1" fmla="*/ 0 h 435"/>
              <a:gd name="T2" fmla="*/ 0 w 435"/>
              <a:gd name="T3" fmla="*/ 64 h 435"/>
              <a:gd name="T4" fmla="*/ 61 w 435"/>
              <a:gd name="T5" fmla="*/ 435 h 435"/>
              <a:gd name="T6" fmla="*/ 435 w 435"/>
              <a:gd name="T7" fmla="*/ 374 h 435"/>
              <a:gd name="T8" fmla="*/ 373 w 435"/>
              <a:gd name="T9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5" h="435">
                <a:moveTo>
                  <a:pt x="373" y="0"/>
                </a:moveTo>
                <a:lnTo>
                  <a:pt x="0" y="64"/>
                </a:lnTo>
                <a:lnTo>
                  <a:pt x="61" y="435"/>
                </a:lnTo>
                <a:lnTo>
                  <a:pt x="435" y="374"/>
                </a:lnTo>
                <a:lnTo>
                  <a:pt x="373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5" name="Freeform 52"/>
          <p:cNvSpPr>
            <a:spLocks/>
          </p:cNvSpPr>
          <p:nvPr userDrawn="1"/>
        </p:nvSpPr>
        <p:spPr bwMode="auto">
          <a:xfrm>
            <a:off x="4321055" y="2612084"/>
            <a:ext cx="248152" cy="330869"/>
          </a:xfrm>
          <a:custGeom>
            <a:avLst/>
            <a:gdLst>
              <a:gd name="T0" fmla="*/ 373 w 435"/>
              <a:gd name="T1" fmla="*/ 0 h 435"/>
              <a:gd name="T2" fmla="*/ 0 w 435"/>
              <a:gd name="T3" fmla="*/ 64 h 435"/>
              <a:gd name="T4" fmla="*/ 61 w 435"/>
              <a:gd name="T5" fmla="*/ 435 h 435"/>
              <a:gd name="T6" fmla="*/ 435 w 435"/>
              <a:gd name="T7" fmla="*/ 374 h 435"/>
              <a:gd name="T8" fmla="*/ 373 w 435"/>
              <a:gd name="T9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5" h="435">
                <a:moveTo>
                  <a:pt x="373" y="0"/>
                </a:moveTo>
                <a:lnTo>
                  <a:pt x="0" y="64"/>
                </a:lnTo>
                <a:lnTo>
                  <a:pt x="61" y="435"/>
                </a:lnTo>
                <a:lnTo>
                  <a:pt x="435" y="374"/>
                </a:lnTo>
                <a:lnTo>
                  <a:pt x="37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7" name="Freeform 54"/>
          <p:cNvSpPr>
            <a:spLocks/>
          </p:cNvSpPr>
          <p:nvPr userDrawn="1"/>
        </p:nvSpPr>
        <p:spPr bwMode="auto">
          <a:xfrm>
            <a:off x="2558323" y="1531243"/>
            <a:ext cx="231609" cy="308812"/>
          </a:xfrm>
          <a:custGeom>
            <a:avLst/>
            <a:gdLst>
              <a:gd name="T0" fmla="*/ 31 w 406"/>
              <a:gd name="T1" fmla="*/ 0 h 406"/>
              <a:gd name="T2" fmla="*/ 0 w 406"/>
              <a:gd name="T3" fmla="*/ 375 h 406"/>
              <a:gd name="T4" fmla="*/ 376 w 406"/>
              <a:gd name="T5" fmla="*/ 406 h 406"/>
              <a:gd name="T6" fmla="*/ 406 w 406"/>
              <a:gd name="T7" fmla="*/ 30 h 406"/>
              <a:gd name="T8" fmla="*/ 31 w 406"/>
              <a:gd name="T9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406">
                <a:moveTo>
                  <a:pt x="31" y="0"/>
                </a:moveTo>
                <a:lnTo>
                  <a:pt x="0" y="375"/>
                </a:lnTo>
                <a:lnTo>
                  <a:pt x="376" y="406"/>
                </a:lnTo>
                <a:lnTo>
                  <a:pt x="406" y="30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9" name="Freeform 56"/>
          <p:cNvSpPr>
            <a:spLocks/>
          </p:cNvSpPr>
          <p:nvPr userDrawn="1"/>
        </p:nvSpPr>
        <p:spPr bwMode="auto">
          <a:xfrm>
            <a:off x="3629657" y="1243727"/>
            <a:ext cx="177985" cy="235032"/>
          </a:xfrm>
          <a:custGeom>
            <a:avLst/>
            <a:gdLst>
              <a:gd name="T0" fmla="*/ 90 w 312"/>
              <a:gd name="T1" fmla="*/ 0 h 309"/>
              <a:gd name="T2" fmla="*/ 0 w 312"/>
              <a:gd name="T3" fmla="*/ 219 h 309"/>
              <a:gd name="T4" fmla="*/ 222 w 312"/>
              <a:gd name="T5" fmla="*/ 309 h 309"/>
              <a:gd name="T6" fmla="*/ 312 w 312"/>
              <a:gd name="T7" fmla="*/ 90 h 309"/>
              <a:gd name="T8" fmla="*/ 90 w 312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" h="309">
                <a:moveTo>
                  <a:pt x="90" y="0"/>
                </a:moveTo>
                <a:lnTo>
                  <a:pt x="0" y="219"/>
                </a:lnTo>
                <a:lnTo>
                  <a:pt x="222" y="309"/>
                </a:lnTo>
                <a:lnTo>
                  <a:pt x="312" y="90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1" name="Freeform 58"/>
          <p:cNvSpPr>
            <a:spLocks/>
          </p:cNvSpPr>
          <p:nvPr userDrawn="1"/>
        </p:nvSpPr>
        <p:spPr bwMode="auto">
          <a:xfrm>
            <a:off x="3699823" y="1766272"/>
            <a:ext cx="116945" cy="154405"/>
          </a:xfrm>
          <a:custGeom>
            <a:avLst/>
            <a:gdLst>
              <a:gd name="T0" fmla="*/ 40 w 205"/>
              <a:gd name="T1" fmla="*/ 0 h 203"/>
              <a:gd name="T2" fmla="*/ 0 w 205"/>
              <a:gd name="T3" fmla="*/ 165 h 203"/>
              <a:gd name="T4" fmla="*/ 165 w 205"/>
              <a:gd name="T5" fmla="*/ 203 h 203"/>
              <a:gd name="T6" fmla="*/ 205 w 205"/>
              <a:gd name="T7" fmla="*/ 38 h 203"/>
              <a:gd name="T8" fmla="*/ 40 w 205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3">
                <a:moveTo>
                  <a:pt x="40" y="0"/>
                </a:moveTo>
                <a:lnTo>
                  <a:pt x="0" y="165"/>
                </a:lnTo>
                <a:lnTo>
                  <a:pt x="165" y="203"/>
                </a:lnTo>
                <a:lnTo>
                  <a:pt x="205" y="38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2" name="Freeform 59"/>
          <p:cNvSpPr>
            <a:spLocks/>
          </p:cNvSpPr>
          <p:nvPr userDrawn="1"/>
        </p:nvSpPr>
        <p:spPr bwMode="auto">
          <a:xfrm>
            <a:off x="3516704" y="2224172"/>
            <a:ext cx="143063" cy="191233"/>
          </a:xfrm>
          <a:custGeom>
            <a:avLst/>
            <a:gdLst>
              <a:gd name="T0" fmla="*/ 163 w 396"/>
              <a:gd name="T1" fmla="*/ 0 h 397"/>
              <a:gd name="T2" fmla="*/ 0 w 396"/>
              <a:gd name="T3" fmla="*/ 234 h 397"/>
              <a:gd name="T4" fmla="*/ 233 w 396"/>
              <a:gd name="T5" fmla="*/ 397 h 397"/>
              <a:gd name="T6" fmla="*/ 396 w 396"/>
              <a:gd name="T7" fmla="*/ 163 h 397"/>
              <a:gd name="T8" fmla="*/ 163 w 396"/>
              <a:gd name="T9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397">
                <a:moveTo>
                  <a:pt x="163" y="0"/>
                </a:moveTo>
                <a:lnTo>
                  <a:pt x="0" y="234"/>
                </a:lnTo>
                <a:lnTo>
                  <a:pt x="233" y="397"/>
                </a:lnTo>
                <a:lnTo>
                  <a:pt x="396" y="163"/>
                </a:lnTo>
                <a:lnTo>
                  <a:pt x="163" y="0"/>
                </a:lnTo>
                <a:close/>
              </a:path>
            </a:pathLst>
          </a:custGeom>
          <a:solidFill>
            <a:srgbClr val="47567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3" name="Freeform 60"/>
          <p:cNvSpPr>
            <a:spLocks/>
          </p:cNvSpPr>
          <p:nvPr userDrawn="1"/>
        </p:nvSpPr>
        <p:spPr bwMode="auto">
          <a:xfrm>
            <a:off x="3516704" y="2224170"/>
            <a:ext cx="225905" cy="301967"/>
          </a:xfrm>
          <a:custGeom>
            <a:avLst/>
            <a:gdLst>
              <a:gd name="T0" fmla="*/ 163 w 396"/>
              <a:gd name="T1" fmla="*/ 0 h 397"/>
              <a:gd name="T2" fmla="*/ 0 w 396"/>
              <a:gd name="T3" fmla="*/ 234 h 397"/>
              <a:gd name="T4" fmla="*/ 233 w 396"/>
              <a:gd name="T5" fmla="*/ 397 h 397"/>
              <a:gd name="T6" fmla="*/ 396 w 396"/>
              <a:gd name="T7" fmla="*/ 163 h 397"/>
              <a:gd name="T8" fmla="*/ 163 w 396"/>
              <a:gd name="T9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397">
                <a:moveTo>
                  <a:pt x="163" y="0"/>
                </a:moveTo>
                <a:lnTo>
                  <a:pt x="0" y="234"/>
                </a:lnTo>
                <a:lnTo>
                  <a:pt x="233" y="397"/>
                </a:lnTo>
                <a:lnTo>
                  <a:pt x="396" y="163"/>
                </a:lnTo>
                <a:lnTo>
                  <a:pt x="16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55"/>
          <p:cNvSpPr>
            <a:spLocks/>
          </p:cNvSpPr>
          <p:nvPr userDrawn="1"/>
        </p:nvSpPr>
        <p:spPr bwMode="auto">
          <a:xfrm>
            <a:off x="4783158" y="1423233"/>
            <a:ext cx="96322" cy="127195"/>
          </a:xfrm>
          <a:custGeom>
            <a:avLst/>
            <a:gdLst>
              <a:gd name="T0" fmla="*/ 90 w 312"/>
              <a:gd name="T1" fmla="*/ 0 h 309"/>
              <a:gd name="T2" fmla="*/ 0 w 312"/>
              <a:gd name="T3" fmla="*/ 219 h 309"/>
              <a:gd name="T4" fmla="*/ 222 w 312"/>
              <a:gd name="T5" fmla="*/ 309 h 309"/>
              <a:gd name="T6" fmla="*/ 312 w 312"/>
              <a:gd name="T7" fmla="*/ 90 h 309"/>
              <a:gd name="T8" fmla="*/ 90 w 312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" h="309">
                <a:moveTo>
                  <a:pt x="90" y="0"/>
                </a:moveTo>
                <a:lnTo>
                  <a:pt x="0" y="219"/>
                </a:lnTo>
                <a:lnTo>
                  <a:pt x="222" y="309"/>
                </a:lnTo>
                <a:lnTo>
                  <a:pt x="312" y="90"/>
                </a:lnTo>
                <a:lnTo>
                  <a:pt x="90" y="0"/>
                </a:lnTo>
                <a:close/>
              </a:path>
            </a:pathLst>
          </a:custGeom>
          <a:solidFill>
            <a:srgbClr val="CFD5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47"/>
          <p:cNvSpPr>
            <a:spLocks/>
          </p:cNvSpPr>
          <p:nvPr userDrawn="1"/>
        </p:nvSpPr>
        <p:spPr bwMode="auto">
          <a:xfrm>
            <a:off x="5462564" y="1659437"/>
            <a:ext cx="67315" cy="98881"/>
          </a:xfrm>
          <a:custGeom>
            <a:avLst/>
            <a:gdLst>
              <a:gd name="T0" fmla="*/ 0 w 236"/>
              <a:gd name="T1" fmla="*/ 0 h 260"/>
              <a:gd name="T2" fmla="*/ 21 w 236"/>
              <a:gd name="T3" fmla="*/ 260 h 260"/>
              <a:gd name="T4" fmla="*/ 236 w 236"/>
              <a:gd name="T5" fmla="*/ 112 h 260"/>
              <a:gd name="T6" fmla="*/ 0 w 236"/>
              <a:gd name="T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" h="260">
                <a:moveTo>
                  <a:pt x="0" y="0"/>
                </a:moveTo>
                <a:lnTo>
                  <a:pt x="21" y="260"/>
                </a:lnTo>
                <a:lnTo>
                  <a:pt x="236" y="112"/>
                </a:lnTo>
                <a:lnTo>
                  <a:pt x="0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45"/>
          <p:cNvSpPr>
            <a:spLocks/>
          </p:cNvSpPr>
          <p:nvPr userDrawn="1"/>
        </p:nvSpPr>
        <p:spPr bwMode="auto">
          <a:xfrm rot="2134219">
            <a:off x="7168468" y="1661341"/>
            <a:ext cx="48680" cy="64907"/>
          </a:xfrm>
          <a:custGeom>
            <a:avLst/>
            <a:gdLst>
              <a:gd name="T0" fmla="*/ 28 w 41"/>
              <a:gd name="T1" fmla="*/ 0 h 41"/>
              <a:gd name="T2" fmla="*/ 28 w 41"/>
              <a:gd name="T3" fmla="*/ 0 h 41"/>
              <a:gd name="T4" fmla="*/ 0 w 41"/>
              <a:gd name="T5" fmla="*/ 13 h 41"/>
              <a:gd name="T6" fmla="*/ 13 w 41"/>
              <a:gd name="T7" fmla="*/ 41 h 41"/>
              <a:gd name="T8" fmla="*/ 13 w 41"/>
              <a:gd name="T9" fmla="*/ 41 h 41"/>
              <a:gd name="T10" fmla="*/ 41 w 41"/>
              <a:gd name="T11" fmla="*/ 28 h 41"/>
              <a:gd name="T12" fmla="*/ 41 w 41"/>
              <a:gd name="T13" fmla="*/ 28 h 41"/>
              <a:gd name="T14" fmla="*/ 28 w 4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41">
                <a:moveTo>
                  <a:pt x="28" y="0"/>
                </a:moveTo>
                <a:lnTo>
                  <a:pt x="28" y="0"/>
                </a:lnTo>
                <a:lnTo>
                  <a:pt x="0" y="13"/>
                </a:lnTo>
                <a:lnTo>
                  <a:pt x="13" y="41"/>
                </a:lnTo>
                <a:lnTo>
                  <a:pt x="13" y="41"/>
                </a:lnTo>
                <a:lnTo>
                  <a:pt x="41" y="28"/>
                </a:lnTo>
                <a:lnTo>
                  <a:pt x="41" y="28"/>
                </a:lnTo>
                <a:lnTo>
                  <a:pt x="28" y="0"/>
                </a:lnTo>
                <a:close/>
              </a:path>
            </a:pathLst>
          </a:custGeom>
          <a:solidFill>
            <a:srgbClr val="4C6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47"/>
          <p:cNvSpPr>
            <a:spLocks/>
          </p:cNvSpPr>
          <p:nvPr userDrawn="1"/>
        </p:nvSpPr>
        <p:spPr bwMode="auto">
          <a:xfrm rot="2741972">
            <a:off x="1933204" y="1872246"/>
            <a:ext cx="70596" cy="58331"/>
          </a:xfrm>
          <a:custGeom>
            <a:avLst/>
            <a:gdLst>
              <a:gd name="T0" fmla="*/ 0 w 236"/>
              <a:gd name="T1" fmla="*/ 0 h 260"/>
              <a:gd name="T2" fmla="*/ 21 w 236"/>
              <a:gd name="T3" fmla="*/ 260 h 260"/>
              <a:gd name="T4" fmla="*/ 236 w 236"/>
              <a:gd name="T5" fmla="*/ 112 h 260"/>
              <a:gd name="T6" fmla="*/ 0 w 236"/>
              <a:gd name="T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" h="260">
                <a:moveTo>
                  <a:pt x="0" y="0"/>
                </a:moveTo>
                <a:lnTo>
                  <a:pt x="21" y="260"/>
                </a:lnTo>
                <a:lnTo>
                  <a:pt x="236" y="112"/>
                </a:lnTo>
                <a:lnTo>
                  <a:pt x="0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5" name="Group 5"/>
          <p:cNvGrpSpPr>
            <a:grpSpLocks noChangeAspect="1"/>
          </p:cNvGrpSpPr>
          <p:nvPr userDrawn="1"/>
        </p:nvGrpSpPr>
        <p:grpSpPr bwMode="auto">
          <a:xfrm>
            <a:off x="7753091" y="5768524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76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7163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mpty +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/>
          <p:cNvGrpSpPr>
            <a:grpSpLocks noChangeAspect="1"/>
          </p:cNvGrpSpPr>
          <p:nvPr userDrawn="1"/>
        </p:nvGrpSpPr>
        <p:grpSpPr bwMode="auto">
          <a:xfrm>
            <a:off x="0" y="3"/>
            <a:ext cx="5491870" cy="6773332"/>
            <a:chOff x="-2080" y="-2433"/>
            <a:chExt cx="6947" cy="642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-2080" y="-2433"/>
              <a:ext cx="6947" cy="6426"/>
            </a:xfrm>
            <a:custGeom>
              <a:avLst/>
              <a:gdLst>
                <a:gd name="T0" fmla="*/ 6947 w 6947"/>
                <a:gd name="T1" fmla="*/ 0 h 6426"/>
                <a:gd name="T2" fmla="*/ 4916 w 6947"/>
                <a:gd name="T3" fmla="*/ 0 h 6426"/>
                <a:gd name="T4" fmla="*/ 0 w 6947"/>
                <a:gd name="T5" fmla="*/ 1335 h 6426"/>
                <a:gd name="T6" fmla="*/ 0 w 6947"/>
                <a:gd name="T7" fmla="*/ 4089 h 6426"/>
                <a:gd name="T8" fmla="*/ 2350 w 6947"/>
                <a:gd name="T9" fmla="*/ 6426 h 6426"/>
                <a:gd name="T10" fmla="*/ 5249 w 6947"/>
                <a:gd name="T11" fmla="*/ 6426 h 6426"/>
                <a:gd name="T12" fmla="*/ 6947 w 6947"/>
                <a:gd name="T13" fmla="*/ 0 h 6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7" h="6426">
                  <a:moveTo>
                    <a:pt x="6947" y="0"/>
                  </a:moveTo>
                  <a:lnTo>
                    <a:pt x="4916" y="0"/>
                  </a:lnTo>
                  <a:lnTo>
                    <a:pt x="0" y="1335"/>
                  </a:lnTo>
                  <a:lnTo>
                    <a:pt x="0" y="4089"/>
                  </a:lnTo>
                  <a:lnTo>
                    <a:pt x="2350" y="6426"/>
                  </a:lnTo>
                  <a:lnTo>
                    <a:pt x="5249" y="6426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rgbClr val="EBF5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2080" y="-2433"/>
              <a:ext cx="6947" cy="6426"/>
            </a:xfrm>
            <a:custGeom>
              <a:avLst/>
              <a:gdLst>
                <a:gd name="T0" fmla="*/ 6947 w 6947"/>
                <a:gd name="T1" fmla="*/ 0 h 6426"/>
                <a:gd name="T2" fmla="*/ 4916 w 6947"/>
                <a:gd name="T3" fmla="*/ 0 h 6426"/>
                <a:gd name="T4" fmla="*/ 0 w 6947"/>
                <a:gd name="T5" fmla="*/ 1335 h 6426"/>
                <a:gd name="T6" fmla="*/ 0 w 6947"/>
                <a:gd name="T7" fmla="*/ 4089 h 6426"/>
                <a:gd name="T8" fmla="*/ 2350 w 6947"/>
                <a:gd name="T9" fmla="*/ 6426 h 6426"/>
                <a:gd name="T10" fmla="*/ 5249 w 6947"/>
                <a:gd name="T11" fmla="*/ 6426 h 6426"/>
                <a:gd name="T12" fmla="*/ 6947 w 6947"/>
                <a:gd name="T13" fmla="*/ 0 h 6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7" h="6426">
                  <a:moveTo>
                    <a:pt x="6947" y="0"/>
                  </a:moveTo>
                  <a:lnTo>
                    <a:pt x="4916" y="0"/>
                  </a:lnTo>
                  <a:lnTo>
                    <a:pt x="0" y="1335"/>
                  </a:lnTo>
                  <a:lnTo>
                    <a:pt x="0" y="4089"/>
                  </a:lnTo>
                  <a:lnTo>
                    <a:pt x="2350" y="6426"/>
                  </a:lnTo>
                  <a:lnTo>
                    <a:pt x="5249" y="6426"/>
                  </a:lnTo>
                  <a:lnTo>
                    <a:pt x="69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3668324"/>
            <a:ext cx="7470096" cy="1719533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35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3668324"/>
            <a:ext cx="7470096" cy="1719533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36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dirty="0"/>
              <a:t>Edit Title</a:t>
            </a:r>
            <a:endParaRPr lang="en-US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6" y="1196977"/>
            <a:ext cx="8593931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/>
              <a:t>Click to edit content</a:t>
            </a:r>
          </a:p>
          <a:p>
            <a:pPr lvl="1"/>
            <a:r>
              <a:rPr lang="pl-PL" dirty="0"/>
              <a:t>Click to edit content</a:t>
            </a:r>
          </a:p>
          <a:p>
            <a:pPr lvl="2"/>
            <a:r>
              <a:rPr lang="pl-PL" dirty="0"/>
              <a:t>Click to edit content</a:t>
            </a:r>
          </a:p>
          <a:p>
            <a:pPr lvl="3"/>
            <a:r>
              <a:rPr lang="pl-PL" dirty="0"/>
              <a:t>Click to edit content</a:t>
            </a:r>
          </a:p>
          <a:p>
            <a:pPr lvl="4"/>
            <a:r>
              <a:rPr lang="pl-PL" dirty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69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480" y="1196977"/>
            <a:ext cx="8593931" cy="5008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Up to seven lines of text.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228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7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95656" y="1196977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272444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3933825" y="1995500"/>
            <a:ext cx="4953436" cy="30556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lang="en-US" dirty="0"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grpSp>
        <p:nvGrpSpPr>
          <p:cNvPr id="95" name="Group 35"/>
          <p:cNvGrpSpPr>
            <a:grpSpLocks noChangeAspect="1"/>
          </p:cNvGrpSpPr>
          <p:nvPr/>
        </p:nvGrpSpPr>
        <p:grpSpPr bwMode="auto">
          <a:xfrm>
            <a:off x="609601" y="1132226"/>
            <a:ext cx="2507458" cy="4035181"/>
            <a:chOff x="2363" y="293"/>
            <a:chExt cx="1208" cy="1458"/>
          </a:xfrm>
        </p:grpSpPr>
        <p:sp>
          <p:nvSpPr>
            <p:cNvPr id="96" name="Freeform 36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24F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"/>
            <p:cNvSpPr>
              <a:spLocks/>
            </p:cNvSpPr>
            <p:nvPr userDrawn="1"/>
          </p:nvSpPr>
          <p:spPr bwMode="auto">
            <a:xfrm>
              <a:off x="2943" y="1403"/>
              <a:ext cx="130" cy="117"/>
            </a:xfrm>
            <a:custGeom>
              <a:avLst/>
              <a:gdLst>
                <a:gd name="T0" fmla="*/ 130 w 130"/>
                <a:gd name="T1" fmla="*/ 0 h 117"/>
                <a:gd name="T2" fmla="*/ 129 w 130"/>
                <a:gd name="T3" fmla="*/ 0 h 117"/>
                <a:gd name="T4" fmla="*/ 0 w 130"/>
                <a:gd name="T5" fmla="*/ 11 h 117"/>
                <a:gd name="T6" fmla="*/ 74 w 130"/>
                <a:gd name="T7" fmla="*/ 117 h 117"/>
                <a:gd name="T8" fmla="*/ 74 w 130"/>
                <a:gd name="T9" fmla="*/ 117 h 117"/>
                <a:gd name="T10" fmla="*/ 130 w 130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129" y="0"/>
                  </a:lnTo>
                  <a:lnTo>
                    <a:pt x="0" y="11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1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D649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9"/>
            <p:cNvSpPr>
              <a:spLocks/>
            </p:cNvSpPr>
            <p:nvPr userDrawn="1"/>
          </p:nvSpPr>
          <p:spPr bwMode="auto">
            <a:xfrm>
              <a:off x="3194" y="1021"/>
              <a:ext cx="83" cy="84"/>
            </a:xfrm>
            <a:custGeom>
              <a:avLst/>
              <a:gdLst>
                <a:gd name="T0" fmla="*/ 26 w 83"/>
                <a:gd name="T1" fmla="*/ 0 h 84"/>
                <a:gd name="T2" fmla="*/ 0 w 83"/>
                <a:gd name="T3" fmla="*/ 57 h 84"/>
                <a:gd name="T4" fmla="*/ 57 w 83"/>
                <a:gd name="T5" fmla="*/ 84 h 84"/>
                <a:gd name="T6" fmla="*/ 57 w 83"/>
                <a:gd name="T7" fmla="*/ 84 h 84"/>
                <a:gd name="T8" fmla="*/ 83 w 83"/>
                <a:gd name="T9" fmla="*/ 26 h 84"/>
                <a:gd name="T10" fmla="*/ 26 w 8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4">
                  <a:moveTo>
                    <a:pt x="26" y="0"/>
                  </a:moveTo>
                  <a:lnTo>
                    <a:pt x="0" y="57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83" y="26"/>
                  </a:lnTo>
                  <a:lnTo>
                    <a:pt x="2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2796" y="1709"/>
              <a:ext cx="43" cy="42"/>
            </a:xfrm>
            <a:custGeom>
              <a:avLst/>
              <a:gdLst>
                <a:gd name="T0" fmla="*/ 5 w 43"/>
                <a:gd name="T1" fmla="*/ 0 h 42"/>
                <a:gd name="T2" fmla="*/ 5 w 43"/>
                <a:gd name="T3" fmla="*/ 0 h 42"/>
                <a:gd name="T4" fmla="*/ 0 w 43"/>
                <a:gd name="T5" fmla="*/ 38 h 42"/>
                <a:gd name="T6" fmla="*/ 38 w 43"/>
                <a:gd name="T7" fmla="*/ 42 h 42"/>
                <a:gd name="T8" fmla="*/ 43 w 43"/>
                <a:gd name="T9" fmla="*/ 5 h 42"/>
                <a:gd name="T10" fmla="*/ 43 w 43"/>
                <a:gd name="T11" fmla="*/ 5 h 42"/>
                <a:gd name="T12" fmla="*/ 5 w 4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2">
                  <a:moveTo>
                    <a:pt x="5" y="0"/>
                  </a:moveTo>
                  <a:lnTo>
                    <a:pt x="5" y="0"/>
                  </a:lnTo>
                  <a:lnTo>
                    <a:pt x="0" y="38"/>
                  </a:lnTo>
                  <a:lnTo>
                    <a:pt x="38" y="4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5" y="0"/>
                  </a:lnTo>
                </a:path>
              </a:pathLst>
            </a:custGeom>
            <a:solidFill>
              <a:srgbClr val="1450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5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2363" y="293"/>
              <a:ext cx="86" cy="79"/>
            </a:xfrm>
            <a:custGeom>
              <a:avLst/>
              <a:gdLst>
                <a:gd name="T0" fmla="*/ 0 w 86"/>
                <a:gd name="T1" fmla="*/ 0 h 79"/>
                <a:gd name="T2" fmla="*/ 0 w 86"/>
                <a:gd name="T3" fmla="*/ 0 h 79"/>
                <a:gd name="T4" fmla="*/ 37 w 86"/>
                <a:gd name="T5" fmla="*/ 79 h 79"/>
                <a:gd name="T6" fmla="*/ 37 w 86"/>
                <a:gd name="T7" fmla="*/ 79 h 79"/>
                <a:gd name="T8" fmla="*/ 86 w 86"/>
                <a:gd name="T9" fmla="*/ 7 h 79"/>
                <a:gd name="T10" fmla="*/ 0 w 8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9">
                  <a:moveTo>
                    <a:pt x="0" y="0"/>
                  </a:moveTo>
                  <a:lnTo>
                    <a:pt x="0" y="0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86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2771" y="366"/>
              <a:ext cx="66" cy="62"/>
            </a:xfrm>
            <a:custGeom>
              <a:avLst/>
              <a:gdLst>
                <a:gd name="T0" fmla="*/ 48 w 90"/>
                <a:gd name="T1" fmla="*/ 0 h 84"/>
                <a:gd name="T2" fmla="*/ 30 w 90"/>
                <a:gd name="T3" fmla="*/ 4 h 84"/>
                <a:gd name="T4" fmla="*/ 10 w 90"/>
                <a:gd name="T5" fmla="*/ 60 h 84"/>
                <a:gd name="T6" fmla="*/ 48 w 90"/>
                <a:gd name="T7" fmla="*/ 84 h 84"/>
                <a:gd name="T8" fmla="*/ 49 w 90"/>
                <a:gd name="T9" fmla="*/ 84 h 84"/>
                <a:gd name="T10" fmla="*/ 66 w 90"/>
                <a:gd name="T11" fmla="*/ 80 h 84"/>
                <a:gd name="T12" fmla="*/ 90 w 90"/>
                <a:gd name="T13" fmla="*/ 43 h 84"/>
                <a:gd name="T14" fmla="*/ 90 w 90"/>
                <a:gd name="T15" fmla="*/ 41 h 84"/>
                <a:gd name="T16" fmla="*/ 86 w 90"/>
                <a:gd name="T17" fmla="*/ 24 h 84"/>
                <a:gd name="T18" fmla="*/ 48 w 90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4">
                  <a:moveTo>
                    <a:pt x="48" y="0"/>
                  </a:moveTo>
                  <a:cubicBezTo>
                    <a:pt x="42" y="0"/>
                    <a:pt x="36" y="1"/>
                    <a:pt x="30" y="4"/>
                  </a:cubicBezTo>
                  <a:cubicBezTo>
                    <a:pt x="9" y="14"/>
                    <a:pt x="0" y="39"/>
                    <a:pt x="10" y="60"/>
                  </a:cubicBezTo>
                  <a:cubicBezTo>
                    <a:pt x="17" y="75"/>
                    <a:pt x="32" y="84"/>
                    <a:pt x="48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5" y="84"/>
                    <a:pt x="61" y="83"/>
                    <a:pt x="66" y="80"/>
                  </a:cubicBezTo>
                  <a:cubicBezTo>
                    <a:pt x="81" y="73"/>
                    <a:pt x="90" y="59"/>
                    <a:pt x="9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35"/>
                    <a:pt x="89" y="30"/>
                    <a:pt x="86" y="24"/>
                  </a:cubicBezTo>
                  <a:cubicBezTo>
                    <a:pt x="79" y="9"/>
                    <a:pt x="64" y="0"/>
                    <a:pt x="48" y="0"/>
                  </a:cubicBezTo>
                </a:path>
              </a:pathLst>
            </a:custGeom>
            <a:solidFill>
              <a:srgbClr val="5988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609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2585" y="539"/>
              <a:ext cx="41" cy="41"/>
            </a:xfrm>
            <a:custGeom>
              <a:avLst/>
              <a:gdLst>
                <a:gd name="T0" fmla="*/ 28 w 41"/>
                <a:gd name="T1" fmla="*/ 0 h 41"/>
                <a:gd name="T2" fmla="*/ 28 w 41"/>
                <a:gd name="T3" fmla="*/ 0 h 41"/>
                <a:gd name="T4" fmla="*/ 0 w 41"/>
                <a:gd name="T5" fmla="*/ 13 h 41"/>
                <a:gd name="T6" fmla="*/ 13 w 41"/>
                <a:gd name="T7" fmla="*/ 41 h 41"/>
                <a:gd name="T8" fmla="*/ 13 w 41"/>
                <a:gd name="T9" fmla="*/ 41 h 41"/>
                <a:gd name="T10" fmla="*/ 41 w 41"/>
                <a:gd name="T11" fmla="*/ 28 h 41"/>
                <a:gd name="T12" fmla="*/ 41 w 41"/>
                <a:gd name="T13" fmla="*/ 28 h 41"/>
                <a:gd name="T14" fmla="*/ 28 w 4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28" y="0"/>
                  </a:moveTo>
                  <a:lnTo>
                    <a:pt x="28" y="0"/>
                  </a:lnTo>
                  <a:lnTo>
                    <a:pt x="0" y="1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28" y="0"/>
                  </a:lnTo>
                </a:path>
              </a:pathLst>
            </a:custGeom>
            <a:solidFill>
              <a:srgbClr val="1A63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E69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2566" y="886"/>
              <a:ext cx="58" cy="59"/>
            </a:xfrm>
            <a:custGeom>
              <a:avLst/>
              <a:gdLst>
                <a:gd name="T0" fmla="*/ 27 w 58"/>
                <a:gd name="T1" fmla="*/ 0 h 59"/>
                <a:gd name="T2" fmla="*/ 27 w 58"/>
                <a:gd name="T3" fmla="*/ 0 h 59"/>
                <a:gd name="T4" fmla="*/ 0 w 58"/>
                <a:gd name="T5" fmla="*/ 31 h 59"/>
                <a:gd name="T6" fmla="*/ 30 w 58"/>
                <a:gd name="T7" fmla="*/ 59 h 59"/>
                <a:gd name="T8" fmla="*/ 58 w 58"/>
                <a:gd name="T9" fmla="*/ 27 h 59"/>
                <a:gd name="T10" fmla="*/ 27 w 5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9">
                  <a:moveTo>
                    <a:pt x="27" y="0"/>
                  </a:moveTo>
                  <a:lnTo>
                    <a:pt x="27" y="0"/>
                  </a:lnTo>
                  <a:lnTo>
                    <a:pt x="0" y="31"/>
                  </a:lnTo>
                  <a:lnTo>
                    <a:pt x="30" y="59"/>
                  </a:lnTo>
                  <a:lnTo>
                    <a:pt x="58" y="27"/>
                  </a:lnTo>
                  <a:lnTo>
                    <a:pt x="2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5559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2948" y="769"/>
              <a:ext cx="53" cy="54"/>
            </a:xfrm>
            <a:custGeom>
              <a:avLst/>
              <a:gdLst>
                <a:gd name="T0" fmla="*/ 10 w 53"/>
                <a:gd name="T1" fmla="*/ 0 h 54"/>
                <a:gd name="T2" fmla="*/ 10 w 53"/>
                <a:gd name="T3" fmla="*/ 0 h 54"/>
                <a:gd name="T4" fmla="*/ 0 w 53"/>
                <a:gd name="T5" fmla="*/ 43 h 54"/>
                <a:gd name="T6" fmla="*/ 0 w 53"/>
                <a:gd name="T7" fmla="*/ 43 h 54"/>
                <a:gd name="T8" fmla="*/ 43 w 53"/>
                <a:gd name="T9" fmla="*/ 54 h 54"/>
                <a:gd name="T10" fmla="*/ 53 w 53"/>
                <a:gd name="T11" fmla="*/ 11 h 54"/>
                <a:gd name="T12" fmla="*/ 10 w 5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10" y="0"/>
                  </a:moveTo>
                  <a:lnTo>
                    <a:pt x="10" y="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3" y="54"/>
                  </a:lnTo>
                  <a:lnTo>
                    <a:pt x="53" y="11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/>
            <p:cNvSpPr>
              <a:spLocks noEditPoints="1"/>
            </p:cNvSpPr>
            <p:nvPr userDrawn="1"/>
          </p:nvSpPr>
          <p:spPr bwMode="auto">
            <a:xfrm>
              <a:off x="3034" y="648"/>
              <a:ext cx="109" cy="101"/>
            </a:xfrm>
            <a:custGeom>
              <a:avLst/>
              <a:gdLst>
                <a:gd name="T0" fmla="*/ 92 w 147"/>
                <a:gd name="T1" fmla="*/ 102 h 137"/>
                <a:gd name="T2" fmla="*/ 90 w 147"/>
                <a:gd name="T3" fmla="*/ 94 h 137"/>
                <a:gd name="T4" fmla="*/ 100 w 147"/>
                <a:gd name="T5" fmla="*/ 88 h 137"/>
                <a:gd name="T6" fmla="*/ 104 w 147"/>
                <a:gd name="T7" fmla="*/ 110 h 137"/>
                <a:gd name="T8" fmla="*/ 66 w 147"/>
                <a:gd name="T9" fmla="*/ 115 h 137"/>
                <a:gd name="T10" fmla="*/ 44 w 147"/>
                <a:gd name="T11" fmla="*/ 79 h 137"/>
                <a:gd name="T12" fmla="*/ 56 w 147"/>
                <a:gd name="T13" fmla="*/ 81 h 137"/>
                <a:gd name="T14" fmla="*/ 77 w 147"/>
                <a:gd name="T15" fmla="*/ 97 h 137"/>
                <a:gd name="T16" fmla="*/ 84 w 147"/>
                <a:gd name="T17" fmla="*/ 107 h 137"/>
                <a:gd name="T18" fmla="*/ 101 w 147"/>
                <a:gd name="T19" fmla="*/ 112 h 137"/>
                <a:gd name="T20" fmla="*/ 79 w 147"/>
                <a:gd name="T21" fmla="*/ 93 h 137"/>
                <a:gd name="T22" fmla="*/ 54 w 147"/>
                <a:gd name="T23" fmla="*/ 74 h 137"/>
                <a:gd name="T24" fmla="*/ 77 w 147"/>
                <a:gd name="T25" fmla="*/ 76 h 137"/>
                <a:gd name="T26" fmla="*/ 85 w 147"/>
                <a:gd name="T27" fmla="*/ 74 h 137"/>
                <a:gd name="T28" fmla="*/ 92 w 147"/>
                <a:gd name="T29" fmla="*/ 86 h 137"/>
                <a:gd name="T30" fmla="*/ 86 w 147"/>
                <a:gd name="T31" fmla="*/ 92 h 137"/>
                <a:gd name="T32" fmla="*/ 79 w 147"/>
                <a:gd name="T33" fmla="*/ 93 h 137"/>
                <a:gd name="T34" fmla="*/ 86 w 147"/>
                <a:gd name="T35" fmla="*/ 70 h 137"/>
                <a:gd name="T36" fmla="*/ 93 w 147"/>
                <a:gd name="T37" fmla="*/ 58 h 137"/>
                <a:gd name="T38" fmla="*/ 97 w 147"/>
                <a:gd name="T39" fmla="*/ 59 h 137"/>
                <a:gd name="T40" fmla="*/ 93 w 147"/>
                <a:gd name="T41" fmla="*/ 73 h 137"/>
                <a:gd name="T42" fmla="*/ 52 w 147"/>
                <a:gd name="T43" fmla="*/ 69 h 137"/>
                <a:gd name="T44" fmla="*/ 63 w 147"/>
                <a:gd name="T45" fmla="*/ 46 h 137"/>
                <a:gd name="T46" fmla="*/ 75 w 147"/>
                <a:gd name="T47" fmla="*/ 44 h 137"/>
                <a:gd name="T48" fmla="*/ 91 w 147"/>
                <a:gd name="T49" fmla="*/ 55 h 137"/>
                <a:gd name="T50" fmla="*/ 81 w 147"/>
                <a:gd name="T51" fmla="*/ 61 h 137"/>
                <a:gd name="T52" fmla="*/ 71 w 147"/>
                <a:gd name="T53" fmla="*/ 67 h 137"/>
                <a:gd name="T54" fmla="*/ 53 w 147"/>
                <a:gd name="T55" fmla="*/ 71 h 137"/>
                <a:gd name="T56" fmla="*/ 100 w 147"/>
                <a:gd name="T57" fmla="*/ 59 h 137"/>
                <a:gd name="T58" fmla="*/ 104 w 147"/>
                <a:gd name="T59" fmla="*/ 44 h 137"/>
                <a:gd name="T60" fmla="*/ 125 w 147"/>
                <a:gd name="T61" fmla="*/ 81 h 137"/>
                <a:gd name="T62" fmla="*/ 104 w 147"/>
                <a:gd name="T63" fmla="*/ 87 h 137"/>
                <a:gd name="T64" fmla="*/ 106 w 147"/>
                <a:gd name="T65" fmla="*/ 72 h 137"/>
                <a:gd name="T66" fmla="*/ 91 w 147"/>
                <a:gd name="T67" fmla="*/ 46 h 137"/>
                <a:gd name="T68" fmla="*/ 75 w 147"/>
                <a:gd name="T69" fmla="*/ 35 h 137"/>
                <a:gd name="T70" fmla="*/ 108 w 147"/>
                <a:gd name="T71" fmla="*/ 31 h 137"/>
                <a:gd name="T72" fmla="*/ 101 w 147"/>
                <a:gd name="T73" fmla="*/ 42 h 137"/>
                <a:gd name="T74" fmla="*/ 91 w 147"/>
                <a:gd name="T75" fmla="*/ 46 h 137"/>
                <a:gd name="T76" fmla="*/ 32 w 147"/>
                <a:gd name="T77" fmla="*/ 56 h 137"/>
                <a:gd name="T78" fmla="*/ 59 w 147"/>
                <a:gd name="T79" fmla="*/ 30 h 137"/>
                <a:gd name="T80" fmla="*/ 59 w 147"/>
                <a:gd name="T81" fmla="*/ 46 h 137"/>
                <a:gd name="T82" fmla="*/ 51 w 147"/>
                <a:gd name="T83" fmla="*/ 65 h 137"/>
                <a:gd name="T84" fmla="*/ 38 w 147"/>
                <a:gd name="T85" fmla="*/ 78 h 137"/>
                <a:gd name="T86" fmla="*/ 34 w 147"/>
                <a:gd name="T87" fmla="*/ 86 h 137"/>
                <a:gd name="T88" fmla="*/ 60 w 147"/>
                <a:gd name="T89" fmla="*/ 24 h 137"/>
                <a:gd name="T90" fmla="*/ 91 w 147"/>
                <a:gd name="T91" fmla="*/ 22 h 137"/>
                <a:gd name="T92" fmla="*/ 74 w 147"/>
                <a:gd name="T93" fmla="*/ 31 h 137"/>
                <a:gd name="T94" fmla="*/ 63 w 147"/>
                <a:gd name="T95" fmla="*/ 29 h 137"/>
                <a:gd name="T96" fmla="*/ 16 w 147"/>
                <a:gd name="T97" fmla="*/ 39 h 137"/>
                <a:gd name="T98" fmla="*/ 77 w 147"/>
                <a:gd name="T99" fmla="*/ 137 h 137"/>
                <a:gd name="T100" fmla="*/ 140 w 147"/>
                <a:gd name="T101" fmla="*/ 98 h 137"/>
                <a:gd name="T102" fmla="*/ 147 w 147"/>
                <a:gd name="T103" fmla="*/ 68 h 137"/>
                <a:gd name="T104" fmla="*/ 78 w 147"/>
                <a:gd name="T10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37">
                  <a:moveTo>
                    <a:pt x="104" y="110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3" y="99"/>
                    <a:pt x="92" y="96"/>
                    <a:pt x="90" y="94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7" y="108"/>
                    <a:pt x="105" y="109"/>
                    <a:pt x="104" y="110"/>
                  </a:cubicBezTo>
                  <a:moveTo>
                    <a:pt x="79" y="117"/>
                  </a:moveTo>
                  <a:cubicBezTo>
                    <a:pt x="75" y="117"/>
                    <a:pt x="70" y="116"/>
                    <a:pt x="66" y="115"/>
                  </a:cubicBezTo>
                  <a:cubicBezTo>
                    <a:pt x="52" y="111"/>
                    <a:pt x="41" y="101"/>
                    <a:pt x="35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101"/>
                    <a:pt x="78" y="106"/>
                    <a:pt x="82" y="107"/>
                  </a:cubicBezTo>
                  <a:cubicBezTo>
                    <a:pt x="83" y="107"/>
                    <a:pt x="84" y="107"/>
                    <a:pt x="84" y="107"/>
                  </a:cubicBezTo>
                  <a:cubicBezTo>
                    <a:pt x="87" y="107"/>
                    <a:pt x="89" y="106"/>
                    <a:pt x="90" y="105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4" y="115"/>
                    <a:pt x="86" y="117"/>
                    <a:pt x="79" y="117"/>
                  </a:cubicBezTo>
                  <a:moveTo>
                    <a:pt x="79" y="93"/>
                  </a:moveTo>
                  <a:cubicBezTo>
                    <a:pt x="54" y="75"/>
                    <a:pt x="54" y="75"/>
                    <a:pt x="54" y="75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4"/>
                    <a:pt x="74" y="76"/>
                    <a:pt x="77" y="76"/>
                  </a:cubicBezTo>
                  <a:cubicBezTo>
                    <a:pt x="77" y="76"/>
                    <a:pt x="78" y="76"/>
                    <a:pt x="79" y="76"/>
                  </a:cubicBezTo>
                  <a:cubicBezTo>
                    <a:pt x="81" y="76"/>
                    <a:pt x="83" y="75"/>
                    <a:pt x="85" y="7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7" y="92"/>
                    <a:pt x="87" y="92"/>
                    <a:pt x="86" y="92"/>
                  </a:cubicBezTo>
                  <a:cubicBezTo>
                    <a:pt x="86" y="92"/>
                    <a:pt x="85" y="92"/>
                    <a:pt x="84" y="92"/>
                  </a:cubicBezTo>
                  <a:cubicBezTo>
                    <a:pt x="83" y="92"/>
                    <a:pt x="81" y="92"/>
                    <a:pt x="79" y="93"/>
                  </a:cubicBezTo>
                  <a:moveTo>
                    <a:pt x="93" y="73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7" y="68"/>
                    <a:pt x="86" y="66"/>
                    <a:pt x="85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4" y="58"/>
                    <a:pt x="95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3" y="73"/>
                    <a:pt x="93" y="73"/>
                    <a:pt x="93" y="73"/>
                  </a:cubicBezTo>
                  <a:moveTo>
                    <a:pt x="53" y="71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3" y="69"/>
                    <a:pt x="53" y="69"/>
                    <a:pt x="53" y="6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51"/>
                    <a:pt x="90" y="53"/>
                    <a:pt x="91" y="5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2" y="62"/>
                    <a:pt x="82" y="62"/>
                    <a:pt x="81" y="61"/>
                  </a:cubicBezTo>
                  <a:cubicBezTo>
                    <a:pt x="80" y="61"/>
                    <a:pt x="79" y="61"/>
                    <a:pt x="79" y="61"/>
                  </a:cubicBezTo>
                  <a:cubicBezTo>
                    <a:pt x="75" y="61"/>
                    <a:pt x="72" y="63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53" y="71"/>
                    <a:pt x="53" y="71"/>
                    <a:pt x="53" y="71"/>
                  </a:cubicBezTo>
                  <a:moveTo>
                    <a:pt x="100" y="73"/>
                  </a:moveTo>
                  <a:cubicBezTo>
                    <a:pt x="100" y="59"/>
                    <a:pt x="100" y="59"/>
                    <a:pt x="100" y="59"/>
                  </a:cubicBezTo>
                  <a:cubicBezTo>
                    <a:pt x="103" y="58"/>
                    <a:pt x="106" y="56"/>
                    <a:pt x="107" y="53"/>
                  </a:cubicBezTo>
                  <a:cubicBezTo>
                    <a:pt x="108" y="50"/>
                    <a:pt x="107" y="46"/>
                    <a:pt x="104" y="4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24" y="45"/>
                    <a:pt x="130" y="63"/>
                    <a:pt x="125" y="81"/>
                  </a:cubicBezTo>
                  <a:cubicBezTo>
                    <a:pt x="123" y="91"/>
                    <a:pt x="118" y="99"/>
                    <a:pt x="111" y="10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73"/>
                    <a:pt x="100" y="73"/>
                    <a:pt x="100" y="73"/>
                  </a:cubicBezTo>
                  <a:moveTo>
                    <a:pt x="91" y="46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9"/>
                    <a:pt x="107" y="30"/>
                    <a:pt x="108" y="3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0" y="42"/>
                    <a:pt x="99" y="42"/>
                    <a:pt x="98" y="42"/>
                  </a:cubicBezTo>
                  <a:cubicBezTo>
                    <a:pt x="95" y="42"/>
                    <a:pt x="92" y="44"/>
                    <a:pt x="91" y="46"/>
                  </a:cubicBezTo>
                  <a:moveTo>
                    <a:pt x="34" y="86"/>
                  </a:moveTo>
                  <a:cubicBezTo>
                    <a:pt x="30" y="76"/>
                    <a:pt x="29" y="66"/>
                    <a:pt x="32" y="56"/>
                  </a:cubicBezTo>
                  <a:cubicBezTo>
                    <a:pt x="36" y="42"/>
                    <a:pt x="45" y="32"/>
                    <a:pt x="57" y="26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63" y="29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6" y="22"/>
                    <a:pt x="72" y="21"/>
                    <a:pt x="79" y="21"/>
                  </a:cubicBezTo>
                  <a:cubicBezTo>
                    <a:pt x="83" y="21"/>
                    <a:pt x="87" y="21"/>
                    <a:pt x="91" y="22"/>
                  </a:cubicBezTo>
                  <a:cubicBezTo>
                    <a:pt x="94" y="23"/>
                    <a:pt x="97" y="24"/>
                    <a:pt x="100" y="26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3" y="29"/>
                    <a:pt x="63" y="29"/>
                    <a:pt x="63" y="29"/>
                  </a:cubicBezTo>
                  <a:moveTo>
                    <a:pt x="78" y="0"/>
                  </a:moveTo>
                  <a:cubicBezTo>
                    <a:pt x="52" y="0"/>
                    <a:pt x="28" y="14"/>
                    <a:pt x="16" y="39"/>
                  </a:cubicBezTo>
                  <a:cubicBezTo>
                    <a:pt x="0" y="74"/>
                    <a:pt x="15" y="115"/>
                    <a:pt x="49" y="131"/>
                  </a:cubicBezTo>
                  <a:cubicBezTo>
                    <a:pt x="58" y="135"/>
                    <a:pt x="67" y="137"/>
                    <a:pt x="77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105" y="137"/>
                    <a:pt x="129" y="122"/>
                    <a:pt x="140" y="98"/>
                  </a:cubicBezTo>
                  <a:cubicBezTo>
                    <a:pt x="145" y="89"/>
                    <a:pt x="147" y="79"/>
                    <a:pt x="147" y="7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42"/>
                    <a:pt x="132" y="18"/>
                    <a:pt x="108" y="6"/>
                  </a:cubicBezTo>
                  <a:cubicBezTo>
                    <a:pt x="98" y="2"/>
                    <a:pt x="88" y="0"/>
                    <a:pt x="78" y="0"/>
                  </a:cubicBezTo>
                </a:path>
              </a:pathLst>
            </a:custGeom>
            <a:solidFill>
              <a:srgbClr val="84A2C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3484" y="638"/>
              <a:ext cx="17" cy="16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3515" y="667"/>
              <a:ext cx="8" cy="10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5" name="Freeform 56"/>
            <p:cNvSpPr>
              <a:spLocks noEditPoints="1"/>
            </p:cNvSpPr>
            <p:nvPr userDrawn="1"/>
          </p:nvSpPr>
          <p:spPr bwMode="auto">
            <a:xfrm>
              <a:off x="3442" y="583"/>
              <a:ext cx="129" cy="127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7"/>
            <p:cNvSpPr>
              <a:spLocks noEditPoints="1"/>
            </p:cNvSpPr>
            <p:nvPr userDrawn="1"/>
          </p:nvSpPr>
          <p:spPr bwMode="auto">
            <a:xfrm>
              <a:off x="2777" y="983"/>
              <a:ext cx="215" cy="198"/>
            </a:xfrm>
            <a:custGeom>
              <a:avLst/>
              <a:gdLst>
                <a:gd name="T0" fmla="*/ 183 w 291"/>
                <a:gd name="T1" fmla="*/ 227 h 268"/>
                <a:gd name="T2" fmla="*/ 150 w 291"/>
                <a:gd name="T3" fmla="*/ 226 h 268"/>
                <a:gd name="T4" fmla="*/ 151 w 291"/>
                <a:gd name="T5" fmla="*/ 190 h 268"/>
                <a:gd name="T6" fmla="*/ 184 w 291"/>
                <a:gd name="T7" fmla="*/ 191 h 268"/>
                <a:gd name="T8" fmla="*/ 183 w 291"/>
                <a:gd name="T9" fmla="*/ 227 h 268"/>
                <a:gd name="T10" fmla="*/ 154 w 291"/>
                <a:gd name="T11" fmla="*/ 91 h 268"/>
                <a:gd name="T12" fmla="*/ 155 w 291"/>
                <a:gd name="T13" fmla="*/ 47 h 268"/>
                <a:gd name="T14" fmla="*/ 163 w 291"/>
                <a:gd name="T15" fmla="*/ 46 h 268"/>
                <a:gd name="T16" fmla="*/ 164 w 291"/>
                <a:gd name="T17" fmla="*/ 46 h 268"/>
                <a:gd name="T18" fmla="*/ 218 w 291"/>
                <a:gd name="T19" fmla="*/ 102 h 268"/>
                <a:gd name="T20" fmla="*/ 208 w 291"/>
                <a:gd name="T21" fmla="*/ 132 h 268"/>
                <a:gd name="T22" fmla="*/ 201 w 291"/>
                <a:gd name="T23" fmla="*/ 145 h 268"/>
                <a:gd name="T24" fmla="*/ 195 w 291"/>
                <a:gd name="T25" fmla="*/ 155 h 268"/>
                <a:gd name="T26" fmla="*/ 190 w 291"/>
                <a:gd name="T27" fmla="*/ 174 h 268"/>
                <a:gd name="T28" fmla="*/ 187 w 291"/>
                <a:gd name="T29" fmla="*/ 182 h 268"/>
                <a:gd name="T30" fmla="*/ 182 w 291"/>
                <a:gd name="T31" fmla="*/ 185 h 268"/>
                <a:gd name="T32" fmla="*/ 181 w 291"/>
                <a:gd name="T33" fmla="*/ 185 h 268"/>
                <a:gd name="T34" fmla="*/ 177 w 291"/>
                <a:gd name="T35" fmla="*/ 185 h 268"/>
                <a:gd name="T36" fmla="*/ 172 w 291"/>
                <a:gd name="T37" fmla="*/ 185 h 268"/>
                <a:gd name="T38" fmla="*/ 151 w 291"/>
                <a:gd name="T39" fmla="*/ 184 h 268"/>
                <a:gd name="T40" fmla="*/ 153 w 291"/>
                <a:gd name="T41" fmla="*/ 118 h 268"/>
                <a:gd name="T42" fmla="*/ 178 w 291"/>
                <a:gd name="T43" fmla="*/ 139 h 268"/>
                <a:gd name="T44" fmla="*/ 189 w 291"/>
                <a:gd name="T45" fmla="*/ 78 h 268"/>
                <a:gd name="T46" fmla="*/ 154 w 291"/>
                <a:gd name="T47" fmla="*/ 91 h 268"/>
                <a:gd name="T48" fmla="*/ 113 w 291"/>
                <a:gd name="T49" fmla="*/ 75 h 268"/>
                <a:gd name="T50" fmla="*/ 124 w 291"/>
                <a:gd name="T51" fmla="*/ 71 h 268"/>
                <a:gd name="T52" fmla="*/ 135 w 291"/>
                <a:gd name="T53" fmla="*/ 46 h 268"/>
                <a:gd name="T54" fmla="*/ 135 w 291"/>
                <a:gd name="T55" fmla="*/ 46 h 268"/>
                <a:gd name="T56" fmla="*/ 145 w 291"/>
                <a:gd name="T57" fmla="*/ 46 h 268"/>
                <a:gd name="T58" fmla="*/ 144 w 291"/>
                <a:gd name="T59" fmla="*/ 108 h 268"/>
                <a:gd name="T60" fmla="*/ 143 w 291"/>
                <a:gd name="T61" fmla="*/ 108 h 268"/>
                <a:gd name="T62" fmla="*/ 114 w 291"/>
                <a:gd name="T63" fmla="*/ 136 h 268"/>
                <a:gd name="T64" fmla="*/ 143 w 291"/>
                <a:gd name="T65" fmla="*/ 165 h 268"/>
                <a:gd name="T66" fmla="*/ 143 w 291"/>
                <a:gd name="T67" fmla="*/ 165 h 268"/>
                <a:gd name="T68" fmla="*/ 141 w 291"/>
                <a:gd name="T69" fmla="*/ 227 h 268"/>
                <a:gd name="T70" fmla="*/ 131 w 291"/>
                <a:gd name="T71" fmla="*/ 227 h 268"/>
                <a:gd name="T72" fmla="*/ 120 w 291"/>
                <a:gd name="T73" fmla="*/ 201 h 268"/>
                <a:gd name="T74" fmla="*/ 109 w 291"/>
                <a:gd name="T75" fmla="*/ 197 h 268"/>
                <a:gd name="T76" fmla="*/ 84 w 291"/>
                <a:gd name="T77" fmla="*/ 206 h 268"/>
                <a:gd name="T78" fmla="*/ 84 w 291"/>
                <a:gd name="T79" fmla="*/ 206 h 268"/>
                <a:gd name="T80" fmla="*/ 70 w 291"/>
                <a:gd name="T81" fmla="*/ 192 h 268"/>
                <a:gd name="T82" fmla="*/ 80 w 291"/>
                <a:gd name="T83" fmla="*/ 167 h 268"/>
                <a:gd name="T84" fmla="*/ 76 w 291"/>
                <a:gd name="T85" fmla="*/ 155 h 268"/>
                <a:gd name="T86" fmla="*/ 51 w 291"/>
                <a:gd name="T87" fmla="*/ 144 h 268"/>
                <a:gd name="T88" fmla="*/ 51 w 291"/>
                <a:gd name="T89" fmla="*/ 124 h 268"/>
                <a:gd name="T90" fmla="*/ 77 w 291"/>
                <a:gd name="T91" fmla="*/ 114 h 268"/>
                <a:gd name="T92" fmla="*/ 82 w 291"/>
                <a:gd name="T93" fmla="*/ 103 h 268"/>
                <a:gd name="T94" fmla="*/ 72 w 291"/>
                <a:gd name="T95" fmla="*/ 78 h 268"/>
                <a:gd name="T96" fmla="*/ 87 w 291"/>
                <a:gd name="T97" fmla="*/ 64 h 268"/>
                <a:gd name="T98" fmla="*/ 87 w 291"/>
                <a:gd name="T99" fmla="*/ 64 h 268"/>
                <a:gd name="T100" fmla="*/ 113 w 291"/>
                <a:gd name="T101" fmla="*/ 75 h 268"/>
                <a:gd name="T102" fmla="*/ 145 w 291"/>
                <a:gd name="T103" fmla="*/ 0 h 268"/>
                <a:gd name="T104" fmla="*/ 14 w 291"/>
                <a:gd name="T105" fmla="*/ 108 h 268"/>
                <a:gd name="T106" fmla="*/ 119 w 291"/>
                <a:gd name="T107" fmla="*/ 265 h 268"/>
                <a:gd name="T108" fmla="*/ 144 w 291"/>
                <a:gd name="T109" fmla="*/ 268 h 268"/>
                <a:gd name="T110" fmla="*/ 147 w 291"/>
                <a:gd name="T111" fmla="*/ 268 h 268"/>
                <a:gd name="T112" fmla="*/ 276 w 291"/>
                <a:gd name="T113" fmla="*/ 160 h 268"/>
                <a:gd name="T114" fmla="*/ 171 w 291"/>
                <a:gd name="T115" fmla="*/ 3 h 268"/>
                <a:gd name="T116" fmla="*/ 145 w 291"/>
                <a:gd name="T11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" h="268">
                  <a:moveTo>
                    <a:pt x="183" y="227"/>
                  </a:moveTo>
                  <a:cubicBezTo>
                    <a:pt x="150" y="226"/>
                    <a:pt x="150" y="226"/>
                    <a:pt x="150" y="226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83" y="227"/>
                    <a:pt x="183" y="227"/>
                    <a:pt x="183" y="227"/>
                  </a:cubicBezTo>
                  <a:moveTo>
                    <a:pt x="154" y="91"/>
                  </a:moveTo>
                  <a:cubicBezTo>
                    <a:pt x="155" y="47"/>
                    <a:pt x="155" y="47"/>
                    <a:pt x="155" y="47"/>
                  </a:cubicBezTo>
                  <a:cubicBezTo>
                    <a:pt x="157" y="46"/>
                    <a:pt x="160" y="46"/>
                    <a:pt x="163" y="46"/>
                  </a:cubicBezTo>
                  <a:cubicBezTo>
                    <a:pt x="163" y="46"/>
                    <a:pt x="164" y="46"/>
                    <a:pt x="164" y="46"/>
                  </a:cubicBezTo>
                  <a:cubicBezTo>
                    <a:pt x="194" y="47"/>
                    <a:pt x="218" y="72"/>
                    <a:pt x="218" y="102"/>
                  </a:cubicBezTo>
                  <a:cubicBezTo>
                    <a:pt x="217" y="113"/>
                    <a:pt x="214" y="123"/>
                    <a:pt x="208" y="132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4" y="157"/>
                    <a:pt x="190" y="166"/>
                    <a:pt x="190" y="174"/>
                  </a:cubicBezTo>
                  <a:cubicBezTo>
                    <a:pt x="190" y="177"/>
                    <a:pt x="189" y="180"/>
                    <a:pt x="187" y="182"/>
                  </a:cubicBezTo>
                  <a:cubicBezTo>
                    <a:pt x="186" y="185"/>
                    <a:pt x="184" y="185"/>
                    <a:pt x="182" y="185"/>
                  </a:cubicBezTo>
                  <a:cubicBezTo>
                    <a:pt x="182" y="185"/>
                    <a:pt x="182" y="185"/>
                    <a:pt x="181" y="185"/>
                  </a:cubicBezTo>
                  <a:cubicBezTo>
                    <a:pt x="180" y="185"/>
                    <a:pt x="179" y="185"/>
                    <a:pt x="177" y="185"/>
                  </a:cubicBezTo>
                  <a:cubicBezTo>
                    <a:pt x="176" y="185"/>
                    <a:pt x="174" y="185"/>
                    <a:pt x="172" y="185"/>
                  </a:cubicBezTo>
                  <a:cubicBezTo>
                    <a:pt x="165" y="184"/>
                    <a:pt x="158" y="184"/>
                    <a:pt x="151" y="18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78" y="139"/>
                    <a:pt x="178" y="139"/>
                    <a:pt x="178" y="139"/>
                  </a:cubicBezTo>
                  <a:cubicBezTo>
                    <a:pt x="189" y="78"/>
                    <a:pt x="189" y="78"/>
                    <a:pt x="189" y="78"/>
                  </a:cubicBezTo>
                  <a:cubicBezTo>
                    <a:pt x="154" y="91"/>
                    <a:pt x="154" y="91"/>
                    <a:pt x="154" y="91"/>
                  </a:cubicBezTo>
                  <a:moveTo>
                    <a:pt x="113" y="75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34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3" y="108"/>
                    <a:pt x="143" y="108"/>
                  </a:cubicBezTo>
                  <a:cubicBezTo>
                    <a:pt x="127" y="108"/>
                    <a:pt x="114" y="120"/>
                    <a:pt x="114" y="136"/>
                  </a:cubicBezTo>
                  <a:cubicBezTo>
                    <a:pt x="113" y="152"/>
                    <a:pt x="126" y="165"/>
                    <a:pt x="143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0" y="226"/>
                    <a:pt x="120" y="201"/>
                    <a:pt x="120" y="201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9" y="197"/>
                    <a:pt x="87" y="206"/>
                    <a:pt x="84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1"/>
                    <a:pt x="80" y="167"/>
                    <a:pt x="80" y="167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51" y="146"/>
                    <a:pt x="51" y="14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123"/>
                    <a:pt x="77" y="114"/>
                    <a:pt x="77" y="114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3"/>
                    <a:pt x="71" y="79"/>
                    <a:pt x="72" y="78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0" y="64"/>
                    <a:pt x="113" y="75"/>
                    <a:pt x="113" y="75"/>
                  </a:cubicBezTo>
                  <a:moveTo>
                    <a:pt x="145" y="0"/>
                  </a:moveTo>
                  <a:cubicBezTo>
                    <a:pt x="83" y="0"/>
                    <a:pt x="27" y="44"/>
                    <a:pt x="14" y="108"/>
                  </a:cubicBezTo>
                  <a:cubicBezTo>
                    <a:pt x="0" y="180"/>
                    <a:pt x="47" y="250"/>
                    <a:pt x="119" y="265"/>
                  </a:cubicBezTo>
                  <a:cubicBezTo>
                    <a:pt x="127" y="267"/>
                    <a:pt x="135" y="267"/>
                    <a:pt x="144" y="268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209" y="267"/>
                    <a:pt x="264" y="223"/>
                    <a:pt x="276" y="160"/>
                  </a:cubicBezTo>
                  <a:cubicBezTo>
                    <a:pt x="291" y="88"/>
                    <a:pt x="244" y="18"/>
                    <a:pt x="171" y="3"/>
                  </a:cubicBezTo>
                  <a:cubicBezTo>
                    <a:pt x="163" y="1"/>
                    <a:pt x="154" y="0"/>
                    <a:pt x="145" y="0"/>
                  </a:cubicBezTo>
                </a:path>
              </a:pathLst>
            </a:custGeom>
            <a:solidFill>
              <a:srgbClr val="216B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3201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3" hasCustomPrompt="1"/>
          </p:nvPr>
        </p:nvSpPr>
        <p:spPr>
          <a:xfrm>
            <a:off x="286921" y="1196977"/>
            <a:ext cx="4185047" cy="5008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Up to seven lines of text.</a:t>
            </a:r>
            <a:endParaRPr lang="en-US"/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14" hasCustomPrompt="1"/>
          </p:nvPr>
        </p:nvSpPr>
        <p:spPr>
          <a:xfrm>
            <a:off x="4695368" y="1196977"/>
            <a:ext cx="4185047" cy="5008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Up to seven lines of text.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21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286942" y="1196977"/>
            <a:ext cx="2762088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3202619" y="1196977"/>
            <a:ext cx="2762088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6" hasCustomPrompt="1"/>
          </p:nvPr>
        </p:nvSpPr>
        <p:spPr>
          <a:xfrm>
            <a:off x="6118322" y="1196977"/>
            <a:ext cx="2762088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35737698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95656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2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10565820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286916" y="1196977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1370338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5"/>
            <a:ext cx="4184754" cy="243591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3744097"/>
            <a:ext cx="4184754" cy="246144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95656" y="1196977"/>
            <a:ext cx="4184754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4137057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Full siz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6" y="1878230"/>
            <a:ext cx="8593931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7" y="1004156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25721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7" y="1004156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30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60646" y="1878230"/>
            <a:ext cx="4219769" cy="4327311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840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7" y="1004156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30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3202619" y="1878230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6118322" y="1878230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4180469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7" y="1004156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30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878229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82529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7" y="1004156"/>
            <a:ext cx="8593469" cy="490537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/>
              <a:t>EDIT SUBTITLE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1878230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16" y="1878229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28691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65136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1" name="Freeform 37"/>
          <p:cNvSpPr>
            <a:spLocks/>
          </p:cNvSpPr>
          <p:nvPr/>
        </p:nvSpPr>
        <p:spPr bwMode="auto">
          <a:xfrm>
            <a:off x="10739803" y="4204277"/>
            <a:ext cx="269842" cy="323811"/>
          </a:xfrm>
          <a:custGeom>
            <a:avLst/>
            <a:gdLst>
              <a:gd name="T0" fmla="*/ 130 w 130"/>
              <a:gd name="T1" fmla="*/ 0 h 117"/>
              <a:gd name="T2" fmla="*/ 129 w 130"/>
              <a:gd name="T3" fmla="*/ 0 h 117"/>
              <a:gd name="T4" fmla="*/ 0 w 130"/>
              <a:gd name="T5" fmla="*/ 11 h 117"/>
              <a:gd name="T6" fmla="*/ 74 w 130"/>
              <a:gd name="T7" fmla="*/ 117 h 117"/>
              <a:gd name="T8" fmla="*/ 74 w 130"/>
              <a:gd name="T9" fmla="*/ 117 h 117"/>
              <a:gd name="T10" fmla="*/ 130 w 130"/>
              <a:gd name="T11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117">
                <a:moveTo>
                  <a:pt x="130" y="0"/>
                </a:moveTo>
                <a:lnTo>
                  <a:pt x="129" y="0"/>
                </a:lnTo>
                <a:lnTo>
                  <a:pt x="0" y="11"/>
                </a:lnTo>
                <a:lnTo>
                  <a:pt x="74" y="117"/>
                </a:lnTo>
                <a:lnTo>
                  <a:pt x="74" y="117"/>
                </a:lnTo>
                <a:lnTo>
                  <a:pt x="13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8" name="Group 19"/>
          <p:cNvGrpSpPr>
            <a:grpSpLocks noChangeAspect="1"/>
          </p:cNvGrpSpPr>
          <p:nvPr/>
        </p:nvGrpSpPr>
        <p:grpSpPr bwMode="auto">
          <a:xfrm>
            <a:off x="614562" y="5834059"/>
            <a:ext cx="438164" cy="564684"/>
            <a:chOff x="2074" y="843"/>
            <a:chExt cx="1615" cy="1561"/>
          </a:xfrm>
        </p:grpSpPr>
        <p:sp>
          <p:nvSpPr>
            <p:cNvPr id="108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3668322"/>
            <a:ext cx="7470096" cy="1719533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  <p:sp>
        <p:nvSpPr>
          <p:cNvPr id="70" name="Freeform 36"/>
          <p:cNvSpPr>
            <a:spLocks/>
          </p:cNvSpPr>
          <p:nvPr/>
        </p:nvSpPr>
        <p:spPr bwMode="auto">
          <a:xfrm>
            <a:off x="6436070" y="1826491"/>
            <a:ext cx="193108" cy="231731"/>
          </a:xfrm>
          <a:custGeom>
            <a:avLst/>
            <a:gdLst>
              <a:gd name="T0" fmla="*/ 130 w 130"/>
              <a:gd name="T1" fmla="*/ 0 h 117"/>
              <a:gd name="T2" fmla="*/ 129 w 130"/>
              <a:gd name="T3" fmla="*/ 0 h 117"/>
              <a:gd name="T4" fmla="*/ 0 w 130"/>
              <a:gd name="T5" fmla="*/ 11 h 117"/>
              <a:gd name="T6" fmla="*/ 74 w 130"/>
              <a:gd name="T7" fmla="*/ 117 h 117"/>
              <a:gd name="T8" fmla="*/ 74 w 130"/>
              <a:gd name="T9" fmla="*/ 117 h 117"/>
              <a:gd name="T10" fmla="*/ 130 w 130"/>
              <a:gd name="T11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117">
                <a:moveTo>
                  <a:pt x="130" y="0"/>
                </a:moveTo>
                <a:lnTo>
                  <a:pt x="129" y="0"/>
                </a:lnTo>
                <a:lnTo>
                  <a:pt x="0" y="11"/>
                </a:lnTo>
                <a:lnTo>
                  <a:pt x="74" y="117"/>
                </a:lnTo>
                <a:lnTo>
                  <a:pt x="74" y="117"/>
                </a:lnTo>
                <a:lnTo>
                  <a:pt x="130" y="0"/>
                </a:lnTo>
                <a:close/>
              </a:path>
            </a:pathLst>
          </a:custGeom>
          <a:solidFill>
            <a:srgbClr val="124F9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38"/>
          <p:cNvSpPr>
            <a:spLocks/>
          </p:cNvSpPr>
          <p:nvPr/>
        </p:nvSpPr>
        <p:spPr bwMode="auto">
          <a:xfrm>
            <a:off x="6753916" y="1961403"/>
            <a:ext cx="90348" cy="121916"/>
          </a:xfrm>
          <a:custGeom>
            <a:avLst/>
            <a:gdLst>
              <a:gd name="T0" fmla="*/ 26 w 83"/>
              <a:gd name="T1" fmla="*/ 0 h 84"/>
              <a:gd name="T2" fmla="*/ 0 w 83"/>
              <a:gd name="T3" fmla="*/ 57 h 84"/>
              <a:gd name="T4" fmla="*/ 57 w 83"/>
              <a:gd name="T5" fmla="*/ 84 h 84"/>
              <a:gd name="T6" fmla="*/ 57 w 83"/>
              <a:gd name="T7" fmla="*/ 84 h 84"/>
              <a:gd name="T8" fmla="*/ 83 w 83"/>
              <a:gd name="T9" fmla="*/ 26 h 84"/>
              <a:gd name="T10" fmla="*/ 26 w 83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4">
                <a:moveTo>
                  <a:pt x="26" y="0"/>
                </a:moveTo>
                <a:lnTo>
                  <a:pt x="0" y="57"/>
                </a:lnTo>
                <a:lnTo>
                  <a:pt x="57" y="84"/>
                </a:lnTo>
                <a:lnTo>
                  <a:pt x="57" y="84"/>
                </a:lnTo>
                <a:lnTo>
                  <a:pt x="83" y="26"/>
                </a:lnTo>
                <a:lnTo>
                  <a:pt x="26" y="0"/>
                </a:lnTo>
                <a:close/>
              </a:path>
            </a:pathLst>
          </a:custGeom>
          <a:solidFill>
            <a:srgbClr val="3D64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39"/>
          <p:cNvSpPr>
            <a:spLocks/>
          </p:cNvSpPr>
          <p:nvPr/>
        </p:nvSpPr>
        <p:spPr bwMode="auto">
          <a:xfrm>
            <a:off x="6466735" y="2460515"/>
            <a:ext cx="123292" cy="166371"/>
          </a:xfrm>
          <a:custGeom>
            <a:avLst/>
            <a:gdLst>
              <a:gd name="T0" fmla="*/ 26 w 83"/>
              <a:gd name="T1" fmla="*/ 0 h 84"/>
              <a:gd name="T2" fmla="*/ 0 w 83"/>
              <a:gd name="T3" fmla="*/ 57 h 84"/>
              <a:gd name="T4" fmla="*/ 57 w 83"/>
              <a:gd name="T5" fmla="*/ 84 h 84"/>
              <a:gd name="T6" fmla="*/ 57 w 83"/>
              <a:gd name="T7" fmla="*/ 84 h 84"/>
              <a:gd name="T8" fmla="*/ 83 w 83"/>
              <a:gd name="T9" fmla="*/ 26 h 84"/>
              <a:gd name="T10" fmla="*/ 26 w 83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4">
                <a:moveTo>
                  <a:pt x="26" y="0"/>
                </a:moveTo>
                <a:lnTo>
                  <a:pt x="0" y="57"/>
                </a:lnTo>
                <a:lnTo>
                  <a:pt x="57" y="84"/>
                </a:lnTo>
                <a:lnTo>
                  <a:pt x="57" y="84"/>
                </a:lnTo>
                <a:lnTo>
                  <a:pt x="83" y="26"/>
                </a:lnTo>
                <a:lnTo>
                  <a:pt x="2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1"/>
          <p:cNvSpPr>
            <a:spLocks/>
          </p:cNvSpPr>
          <p:nvPr/>
        </p:nvSpPr>
        <p:spPr bwMode="auto">
          <a:xfrm>
            <a:off x="2197854" y="1874922"/>
            <a:ext cx="63875" cy="83185"/>
          </a:xfrm>
          <a:custGeom>
            <a:avLst/>
            <a:gdLst>
              <a:gd name="T0" fmla="*/ 5 w 43"/>
              <a:gd name="T1" fmla="*/ 0 h 42"/>
              <a:gd name="T2" fmla="*/ 5 w 43"/>
              <a:gd name="T3" fmla="*/ 0 h 42"/>
              <a:gd name="T4" fmla="*/ 0 w 43"/>
              <a:gd name="T5" fmla="*/ 38 h 42"/>
              <a:gd name="T6" fmla="*/ 38 w 43"/>
              <a:gd name="T7" fmla="*/ 42 h 42"/>
              <a:gd name="T8" fmla="*/ 43 w 43"/>
              <a:gd name="T9" fmla="*/ 5 h 42"/>
              <a:gd name="T10" fmla="*/ 43 w 43"/>
              <a:gd name="T11" fmla="*/ 5 h 42"/>
              <a:gd name="T12" fmla="*/ 5 w 43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42">
                <a:moveTo>
                  <a:pt x="5" y="0"/>
                </a:moveTo>
                <a:lnTo>
                  <a:pt x="5" y="0"/>
                </a:lnTo>
                <a:lnTo>
                  <a:pt x="0" y="38"/>
                </a:lnTo>
                <a:lnTo>
                  <a:pt x="38" y="42"/>
                </a:lnTo>
                <a:lnTo>
                  <a:pt x="43" y="5"/>
                </a:lnTo>
                <a:lnTo>
                  <a:pt x="43" y="5"/>
                </a:lnTo>
                <a:lnTo>
                  <a:pt x="5" y="0"/>
                </a:lnTo>
              </a:path>
            </a:pathLst>
          </a:custGeom>
          <a:solidFill>
            <a:srgbClr val="14509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5"/>
          <p:cNvSpPr>
            <a:spLocks/>
          </p:cNvSpPr>
          <p:nvPr/>
        </p:nvSpPr>
        <p:spPr bwMode="auto">
          <a:xfrm>
            <a:off x="5790424" y="1505865"/>
            <a:ext cx="60903" cy="81204"/>
          </a:xfrm>
          <a:custGeom>
            <a:avLst/>
            <a:gdLst>
              <a:gd name="T0" fmla="*/ 28 w 41"/>
              <a:gd name="T1" fmla="*/ 0 h 41"/>
              <a:gd name="T2" fmla="*/ 28 w 41"/>
              <a:gd name="T3" fmla="*/ 0 h 41"/>
              <a:gd name="T4" fmla="*/ 0 w 41"/>
              <a:gd name="T5" fmla="*/ 13 h 41"/>
              <a:gd name="T6" fmla="*/ 13 w 41"/>
              <a:gd name="T7" fmla="*/ 41 h 41"/>
              <a:gd name="T8" fmla="*/ 13 w 41"/>
              <a:gd name="T9" fmla="*/ 41 h 41"/>
              <a:gd name="T10" fmla="*/ 41 w 41"/>
              <a:gd name="T11" fmla="*/ 28 h 41"/>
              <a:gd name="T12" fmla="*/ 41 w 41"/>
              <a:gd name="T13" fmla="*/ 28 h 41"/>
              <a:gd name="T14" fmla="*/ 28 w 4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41">
                <a:moveTo>
                  <a:pt x="28" y="0"/>
                </a:moveTo>
                <a:lnTo>
                  <a:pt x="28" y="0"/>
                </a:lnTo>
                <a:lnTo>
                  <a:pt x="0" y="13"/>
                </a:lnTo>
                <a:lnTo>
                  <a:pt x="13" y="41"/>
                </a:lnTo>
                <a:lnTo>
                  <a:pt x="13" y="41"/>
                </a:lnTo>
                <a:lnTo>
                  <a:pt x="41" y="28"/>
                </a:lnTo>
                <a:lnTo>
                  <a:pt x="41" y="28"/>
                </a:lnTo>
                <a:lnTo>
                  <a:pt x="28" y="0"/>
                </a:lnTo>
                <a:close/>
              </a:path>
            </a:pathLst>
          </a:custGeom>
          <a:solidFill>
            <a:srgbClr val="4C6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8"/>
          <p:cNvSpPr>
            <a:spLocks/>
          </p:cNvSpPr>
          <p:nvPr/>
        </p:nvSpPr>
        <p:spPr bwMode="auto">
          <a:xfrm>
            <a:off x="5533872" y="2193133"/>
            <a:ext cx="86156" cy="116856"/>
          </a:xfrm>
          <a:custGeom>
            <a:avLst/>
            <a:gdLst>
              <a:gd name="T0" fmla="*/ 27 w 58"/>
              <a:gd name="T1" fmla="*/ 0 h 59"/>
              <a:gd name="T2" fmla="*/ 27 w 58"/>
              <a:gd name="T3" fmla="*/ 0 h 59"/>
              <a:gd name="T4" fmla="*/ 0 w 58"/>
              <a:gd name="T5" fmla="*/ 31 h 59"/>
              <a:gd name="T6" fmla="*/ 30 w 58"/>
              <a:gd name="T7" fmla="*/ 59 h 59"/>
              <a:gd name="T8" fmla="*/ 58 w 58"/>
              <a:gd name="T9" fmla="*/ 27 h 59"/>
              <a:gd name="T10" fmla="*/ 27 w 58"/>
              <a:gd name="T1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59">
                <a:moveTo>
                  <a:pt x="27" y="0"/>
                </a:moveTo>
                <a:lnTo>
                  <a:pt x="27" y="0"/>
                </a:lnTo>
                <a:lnTo>
                  <a:pt x="0" y="31"/>
                </a:lnTo>
                <a:lnTo>
                  <a:pt x="30" y="59"/>
                </a:lnTo>
                <a:lnTo>
                  <a:pt x="58" y="27"/>
                </a:lnTo>
                <a:lnTo>
                  <a:pt x="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0"/>
          <p:cNvSpPr>
            <a:spLocks/>
          </p:cNvSpPr>
          <p:nvPr/>
        </p:nvSpPr>
        <p:spPr bwMode="auto">
          <a:xfrm>
            <a:off x="6101316" y="1961403"/>
            <a:ext cx="78729" cy="106952"/>
          </a:xfrm>
          <a:custGeom>
            <a:avLst/>
            <a:gdLst>
              <a:gd name="T0" fmla="*/ 10 w 53"/>
              <a:gd name="T1" fmla="*/ 0 h 54"/>
              <a:gd name="T2" fmla="*/ 10 w 53"/>
              <a:gd name="T3" fmla="*/ 0 h 54"/>
              <a:gd name="T4" fmla="*/ 0 w 53"/>
              <a:gd name="T5" fmla="*/ 43 h 54"/>
              <a:gd name="T6" fmla="*/ 0 w 53"/>
              <a:gd name="T7" fmla="*/ 43 h 54"/>
              <a:gd name="T8" fmla="*/ 43 w 53"/>
              <a:gd name="T9" fmla="*/ 54 h 54"/>
              <a:gd name="T10" fmla="*/ 53 w 53"/>
              <a:gd name="T11" fmla="*/ 11 h 54"/>
              <a:gd name="T12" fmla="*/ 10 w 53"/>
              <a:gd name="T1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54">
                <a:moveTo>
                  <a:pt x="10" y="0"/>
                </a:moveTo>
                <a:lnTo>
                  <a:pt x="10" y="0"/>
                </a:lnTo>
                <a:lnTo>
                  <a:pt x="0" y="43"/>
                </a:lnTo>
                <a:lnTo>
                  <a:pt x="0" y="43"/>
                </a:lnTo>
                <a:lnTo>
                  <a:pt x="43" y="54"/>
                </a:lnTo>
                <a:lnTo>
                  <a:pt x="53" y="11"/>
                </a:lnTo>
                <a:lnTo>
                  <a:pt x="1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51"/>
          <p:cNvSpPr>
            <a:spLocks noEditPoints="1"/>
          </p:cNvSpPr>
          <p:nvPr/>
        </p:nvSpPr>
        <p:spPr bwMode="auto">
          <a:xfrm>
            <a:off x="5701989" y="1760038"/>
            <a:ext cx="269238" cy="332637"/>
          </a:xfrm>
          <a:custGeom>
            <a:avLst/>
            <a:gdLst>
              <a:gd name="T0" fmla="*/ 92 w 147"/>
              <a:gd name="T1" fmla="*/ 102 h 137"/>
              <a:gd name="T2" fmla="*/ 90 w 147"/>
              <a:gd name="T3" fmla="*/ 94 h 137"/>
              <a:gd name="T4" fmla="*/ 100 w 147"/>
              <a:gd name="T5" fmla="*/ 88 h 137"/>
              <a:gd name="T6" fmla="*/ 104 w 147"/>
              <a:gd name="T7" fmla="*/ 110 h 137"/>
              <a:gd name="T8" fmla="*/ 66 w 147"/>
              <a:gd name="T9" fmla="*/ 115 h 137"/>
              <a:gd name="T10" fmla="*/ 44 w 147"/>
              <a:gd name="T11" fmla="*/ 79 h 137"/>
              <a:gd name="T12" fmla="*/ 56 w 147"/>
              <a:gd name="T13" fmla="*/ 81 h 137"/>
              <a:gd name="T14" fmla="*/ 77 w 147"/>
              <a:gd name="T15" fmla="*/ 97 h 137"/>
              <a:gd name="T16" fmla="*/ 84 w 147"/>
              <a:gd name="T17" fmla="*/ 107 h 137"/>
              <a:gd name="T18" fmla="*/ 101 w 147"/>
              <a:gd name="T19" fmla="*/ 112 h 137"/>
              <a:gd name="T20" fmla="*/ 79 w 147"/>
              <a:gd name="T21" fmla="*/ 93 h 137"/>
              <a:gd name="T22" fmla="*/ 54 w 147"/>
              <a:gd name="T23" fmla="*/ 74 h 137"/>
              <a:gd name="T24" fmla="*/ 77 w 147"/>
              <a:gd name="T25" fmla="*/ 76 h 137"/>
              <a:gd name="T26" fmla="*/ 85 w 147"/>
              <a:gd name="T27" fmla="*/ 74 h 137"/>
              <a:gd name="T28" fmla="*/ 92 w 147"/>
              <a:gd name="T29" fmla="*/ 86 h 137"/>
              <a:gd name="T30" fmla="*/ 86 w 147"/>
              <a:gd name="T31" fmla="*/ 92 h 137"/>
              <a:gd name="T32" fmla="*/ 79 w 147"/>
              <a:gd name="T33" fmla="*/ 93 h 137"/>
              <a:gd name="T34" fmla="*/ 86 w 147"/>
              <a:gd name="T35" fmla="*/ 70 h 137"/>
              <a:gd name="T36" fmla="*/ 93 w 147"/>
              <a:gd name="T37" fmla="*/ 58 h 137"/>
              <a:gd name="T38" fmla="*/ 97 w 147"/>
              <a:gd name="T39" fmla="*/ 59 h 137"/>
              <a:gd name="T40" fmla="*/ 93 w 147"/>
              <a:gd name="T41" fmla="*/ 73 h 137"/>
              <a:gd name="T42" fmla="*/ 52 w 147"/>
              <a:gd name="T43" fmla="*/ 69 h 137"/>
              <a:gd name="T44" fmla="*/ 63 w 147"/>
              <a:gd name="T45" fmla="*/ 46 h 137"/>
              <a:gd name="T46" fmla="*/ 75 w 147"/>
              <a:gd name="T47" fmla="*/ 44 h 137"/>
              <a:gd name="T48" fmla="*/ 91 w 147"/>
              <a:gd name="T49" fmla="*/ 55 h 137"/>
              <a:gd name="T50" fmla="*/ 81 w 147"/>
              <a:gd name="T51" fmla="*/ 61 h 137"/>
              <a:gd name="T52" fmla="*/ 71 w 147"/>
              <a:gd name="T53" fmla="*/ 67 h 137"/>
              <a:gd name="T54" fmla="*/ 53 w 147"/>
              <a:gd name="T55" fmla="*/ 71 h 137"/>
              <a:gd name="T56" fmla="*/ 100 w 147"/>
              <a:gd name="T57" fmla="*/ 59 h 137"/>
              <a:gd name="T58" fmla="*/ 104 w 147"/>
              <a:gd name="T59" fmla="*/ 44 h 137"/>
              <a:gd name="T60" fmla="*/ 125 w 147"/>
              <a:gd name="T61" fmla="*/ 81 h 137"/>
              <a:gd name="T62" fmla="*/ 104 w 147"/>
              <a:gd name="T63" fmla="*/ 87 h 137"/>
              <a:gd name="T64" fmla="*/ 106 w 147"/>
              <a:gd name="T65" fmla="*/ 72 h 137"/>
              <a:gd name="T66" fmla="*/ 91 w 147"/>
              <a:gd name="T67" fmla="*/ 46 h 137"/>
              <a:gd name="T68" fmla="*/ 75 w 147"/>
              <a:gd name="T69" fmla="*/ 35 h 137"/>
              <a:gd name="T70" fmla="*/ 108 w 147"/>
              <a:gd name="T71" fmla="*/ 31 h 137"/>
              <a:gd name="T72" fmla="*/ 101 w 147"/>
              <a:gd name="T73" fmla="*/ 42 h 137"/>
              <a:gd name="T74" fmla="*/ 91 w 147"/>
              <a:gd name="T75" fmla="*/ 46 h 137"/>
              <a:gd name="T76" fmla="*/ 32 w 147"/>
              <a:gd name="T77" fmla="*/ 56 h 137"/>
              <a:gd name="T78" fmla="*/ 59 w 147"/>
              <a:gd name="T79" fmla="*/ 30 h 137"/>
              <a:gd name="T80" fmla="*/ 59 w 147"/>
              <a:gd name="T81" fmla="*/ 46 h 137"/>
              <a:gd name="T82" fmla="*/ 51 w 147"/>
              <a:gd name="T83" fmla="*/ 65 h 137"/>
              <a:gd name="T84" fmla="*/ 38 w 147"/>
              <a:gd name="T85" fmla="*/ 78 h 137"/>
              <a:gd name="T86" fmla="*/ 34 w 147"/>
              <a:gd name="T87" fmla="*/ 86 h 137"/>
              <a:gd name="T88" fmla="*/ 60 w 147"/>
              <a:gd name="T89" fmla="*/ 24 h 137"/>
              <a:gd name="T90" fmla="*/ 91 w 147"/>
              <a:gd name="T91" fmla="*/ 22 h 137"/>
              <a:gd name="T92" fmla="*/ 74 w 147"/>
              <a:gd name="T93" fmla="*/ 31 h 137"/>
              <a:gd name="T94" fmla="*/ 63 w 147"/>
              <a:gd name="T95" fmla="*/ 29 h 137"/>
              <a:gd name="T96" fmla="*/ 16 w 147"/>
              <a:gd name="T97" fmla="*/ 39 h 137"/>
              <a:gd name="T98" fmla="*/ 77 w 147"/>
              <a:gd name="T99" fmla="*/ 137 h 137"/>
              <a:gd name="T100" fmla="*/ 140 w 147"/>
              <a:gd name="T101" fmla="*/ 98 h 137"/>
              <a:gd name="T102" fmla="*/ 147 w 147"/>
              <a:gd name="T103" fmla="*/ 68 h 137"/>
              <a:gd name="T104" fmla="*/ 78 w 147"/>
              <a:gd name="T10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7" h="137">
                <a:moveTo>
                  <a:pt x="104" y="110"/>
                </a:moveTo>
                <a:cubicBezTo>
                  <a:pt x="92" y="102"/>
                  <a:pt x="92" y="102"/>
                  <a:pt x="92" y="102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3" y="99"/>
                  <a:pt x="92" y="96"/>
                  <a:pt x="90" y="94"/>
                </a:cubicBezTo>
                <a:cubicBezTo>
                  <a:pt x="95" y="88"/>
                  <a:pt x="95" y="88"/>
                  <a:pt x="95" y="88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07" y="108"/>
                  <a:pt x="105" y="109"/>
                  <a:pt x="104" y="110"/>
                </a:cubicBezTo>
                <a:moveTo>
                  <a:pt x="79" y="117"/>
                </a:moveTo>
                <a:cubicBezTo>
                  <a:pt x="75" y="117"/>
                  <a:pt x="70" y="116"/>
                  <a:pt x="66" y="115"/>
                </a:cubicBezTo>
                <a:cubicBezTo>
                  <a:pt x="52" y="111"/>
                  <a:pt x="41" y="101"/>
                  <a:pt x="35" y="89"/>
                </a:cubicBezTo>
                <a:cubicBezTo>
                  <a:pt x="44" y="79"/>
                  <a:pt x="44" y="79"/>
                  <a:pt x="44" y="79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1"/>
                  <a:pt x="56" y="81"/>
                  <a:pt x="56" y="81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101"/>
                  <a:pt x="78" y="106"/>
                  <a:pt x="82" y="107"/>
                </a:cubicBezTo>
                <a:cubicBezTo>
                  <a:pt x="83" y="107"/>
                  <a:pt x="84" y="107"/>
                  <a:pt x="84" y="107"/>
                </a:cubicBezTo>
                <a:cubicBezTo>
                  <a:pt x="87" y="107"/>
                  <a:pt x="89" y="106"/>
                  <a:pt x="90" y="10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4" y="115"/>
                  <a:pt x="86" y="117"/>
                  <a:pt x="79" y="117"/>
                </a:cubicBezTo>
                <a:moveTo>
                  <a:pt x="79" y="93"/>
                </a:moveTo>
                <a:cubicBezTo>
                  <a:pt x="54" y="75"/>
                  <a:pt x="54" y="75"/>
                  <a:pt x="54" y="75"/>
                </a:cubicBezTo>
                <a:cubicBezTo>
                  <a:pt x="54" y="74"/>
                  <a:pt x="54" y="74"/>
                  <a:pt x="54" y="74"/>
                </a:cubicBezTo>
                <a:cubicBezTo>
                  <a:pt x="71" y="71"/>
                  <a:pt x="71" y="71"/>
                  <a:pt x="71" y="71"/>
                </a:cubicBezTo>
                <a:cubicBezTo>
                  <a:pt x="72" y="74"/>
                  <a:pt x="74" y="76"/>
                  <a:pt x="77" y="76"/>
                </a:cubicBezTo>
                <a:cubicBezTo>
                  <a:pt x="77" y="76"/>
                  <a:pt x="78" y="76"/>
                  <a:pt x="79" y="76"/>
                </a:cubicBezTo>
                <a:cubicBezTo>
                  <a:pt x="81" y="76"/>
                  <a:pt x="83" y="75"/>
                  <a:pt x="85" y="74"/>
                </a:cubicBezTo>
                <a:cubicBezTo>
                  <a:pt x="92" y="77"/>
                  <a:pt x="92" y="77"/>
                  <a:pt x="92" y="77"/>
                </a:cubicBezTo>
                <a:cubicBezTo>
                  <a:pt x="92" y="86"/>
                  <a:pt x="92" y="86"/>
                  <a:pt x="92" y="86"/>
                </a:cubicBezTo>
                <a:cubicBezTo>
                  <a:pt x="88" y="92"/>
                  <a:pt x="88" y="92"/>
                  <a:pt x="88" y="92"/>
                </a:cubicBezTo>
                <a:cubicBezTo>
                  <a:pt x="87" y="92"/>
                  <a:pt x="87" y="92"/>
                  <a:pt x="86" y="92"/>
                </a:cubicBezTo>
                <a:cubicBezTo>
                  <a:pt x="86" y="92"/>
                  <a:pt x="85" y="92"/>
                  <a:pt x="84" y="92"/>
                </a:cubicBezTo>
                <a:cubicBezTo>
                  <a:pt x="83" y="92"/>
                  <a:pt x="81" y="92"/>
                  <a:pt x="79" y="93"/>
                </a:cubicBezTo>
                <a:moveTo>
                  <a:pt x="93" y="73"/>
                </a:moveTo>
                <a:cubicBezTo>
                  <a:pt x="86" y="70"/>
                  <a:pt x="86" y="70"/>
                  <a:pt x="86" y="70"/>
                </a:cubicBezTo>
                <a:cubicBezTo>
                  <a:pt x="87" y="68"/>
                  <a:pt x="86" y="66"/>
                  <a:pt x="85" y="65"/>
                </a:cubicBezTo>
                <a:cubicBezTo>
                  <a:pt x="93" y="58"/>
                  <a:pt x="93" y="58"/>
                  <a:pt x="93" y="58"/>
                </a:cubicBezTo>
                <a:cubicBezTo>
                  <a:pt x="94" y="58"/>
                  <a:pt x="95" y="59"/>
                  <a:pt x="96" y="59"/>
                </a:cubicBezTo>
                <a:cubicBezTo>
                  <a:pt x="97" y="59"/>
                  <a:pt x="97" y="59"/>
                  <a:pt x="97" y="59"/>
                </a:cubicBezTo>
                <a:cubicBezTo>
                  <a:pt x="97" y="73"/>
                  <a:pt x="97" y="73"/>
                  <a:pt x="97" y="73"/>
                </a:cubicBezTo>
                <a:cubicBezTo>
                  <a:pt x="93" y="73"/>
                  <a:pt x="93" y="73"/>
                  <a:pt x="93" y="73"/>
                </a:cubicBezTo>
                <a:moveTo>
                  <a:pt x="53" y="71"/>
                </a:moveTo>
                <a:cubicBezTo>
                  <a:pt x="52" y="69"/>
                  <a:pt x="52" y="69"/>
                  <a:pt x="52" y="69"/>
                </a:cubicBezTo>
                <a:cubicBezTo>
                  <a:pt x="53" y="69"/>
                  <a:pt x="53" y="69"/>
                  <a:pt x="53" y="68"/>
                </a:cubicBezTo>
                <a:cubicBezTo>
                  <a:pt x="63" y="46"/>
                  <a:pt x="63" y="46"/>
                  <a:pt x="63" y="46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4"/>
                  <a:pt x="75" y="44"/>
                  <a:pt x="75" y="44"/>
                </a:cubicBezTo>
                <a:cubicBezTo>
                  <a:pt x="90" y="49"/>
                  <a:pt x="90" y="49"/>
                  <a:pt x="90" y="49"/>
                </a:cubicBezTo>
                <a:cubicBezTo>
                  <a:pt x="89" y="51"/>
                  <a:pt x="90" y="53"/>
                  <a:pt x="91" y="55"/>
                </a:cubicBezTo>
                <a:cubicBezTo>
                  <a:pt x="83" y="62"/>
                  <a:pt x="83" y="62"/>
                  <a:pt x="83" y="62"/>
                </a:cubicBezTo>
                <a:cubicBezTo>
                  <a:pt x="82" y="62"/>
                  <a:pt x="82" y="62"/>
                  <a:pt x="81" y="61"/>
                </a:cubicBezTo>
                <a:cubicBezTo>
                  <a:pt x="80" y="61"/>
                  <a:pt x="79" y="61"/>
                  <a:pt x="79" y="61"/>
                </a:cubicBezTo>
                <a:cubicBezTo>
                  <a:pt x="75" y="61"/>
                  <a:pt x="72" y="63"/>
                  <a:pt x="71" y="67"/>
                </a:cubicBezTo>
                <a:cubicBezTo>
                  <a:pt x="71" y="67"/>
                  <a:pt x="71" y="67"/>
                  <a:pt x="71" y="68"/>
                </a:cubicBezTo>
                <a:cubicBezTo>
                  <a:pt x="53" y="71"/>
                  <a:pt x="53" y="71"/>
                  <a:pt x="53" y="71"/>
                </a:cubicBezTo>
                <a:moveTo>
                  <a:pt x="100" y="73"/>
                </a:moveTo>
                <a:cubicBezTo>
                  <a:pt x="100" y="59"/>
                  <a:pt x="100" y="59"/>
                  <a:pt x="100" y="59"/>
                </a:cubicBezTo>
                <a:cubicBezTo>
                  <a:pt x="103" y="58"/>
                  <a:pt x="106" y="56"/>
                  <a:pt x="107" y="53"/>
                </a:cubicBezTo>
                <a:cubicBezTo>
                  <a:pt x="108" y="50"/>
                  <a:pt x="107" y="46"/>
                  <a:pt x="104" y="4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24" y="45"/>
                  <a:pt x="130" y="63"/>
                  <a:pt x="125" y="81"/>
                </a:cubicBezTo>
                <a:cubicBezTo>
                  <a:pt x="123" y="91"/>
                  <a:pt x="118" y="99"/>
                  <a:pt x="111" y="105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7" y="87"/>
                  <a:pt x="107" y="87"/>
                  <a:pt x="107" y="87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0" y="73"/>
                  <a:pt x="100" y="73"/>
                  <a:pt x="100" y="73"/>
                </a:cubicBezTo>
                <a:moveTo>
                  <a:pt x="91" y="46"/>
                </a:moveTo>
                <a:cubicBezTo>
                  <a:pt x="75" y="40"/>
                  <a:pt x="75" y="40"/>
                  <a:pt x="75" y="40"/>
                </a:cubicBezTo>
                <a:cubicBezTo>
                  <a:pt x="75" y="35"/>
                  <a:pt x="75" y="35"/>
                  <a:pt x="75" y="3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6" y="29"/>
                  <a:pt x="107" y="30"/>
                  <a:pt x="108" y="31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0" y="42"/>
                  <a:pt x="99" y="42"/>
                  <a:pt x="98" y="42"/>
                </a:cubicBezTo>
                <a:cubicBezTo>
                  <a:pt x="95" y="42"/>
                  <a:pt x="92" y="44"/>
                  <a:pt x="91" y="46"/>
                </a:cubicBezTo>
                <a:moveTo>
                  <a:pt x="34" y="86"/>
                </a:moveTo>
                <a:cubicBezTo>
                  <a:pt x="30" y="76"/>
                  <a:pt x="29" y="66"/>
                  <a:pt x="32" y="56"/>
                </a:cubicBezTo>
                <a:cubicBezTo>
                  <a:pt x="36" y="42"/>
                  <a:pt x="45" y="32"/>
                  <a:pt x="57" y="26"/>
                </a:cubicBezTo>
                <a:cubicBezTo>
                  <a:pt x="59" y="30"/>
                  <a:pt x="59" y="30"/>
                  <a:pt x="59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38" y="78"/>
                  <a:pt x="38" y="78"/>
                  <a:pt x="38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4" y="86"/>
                  <a:pt x="34" y="86"/>
                  <a:pt x="34" y="86"/>
                </a:cubicBezTo>
                <a:moveTo>
                  <a:pt x="63" y="29"/>
                </a:moveTo>
                <a:cubicBezTo>
                  <a:pt x="60" y="24"/>
                  <a:pt x="60" y="24"/>
                  <a:pt x="60" y="24"/>
                </a:cubicBezTo>
                <a:cubicBezTo>
                  <a:pt x="66" y="22"/>
                  <a:pt x="72" y="21"/>
                  <a:pt x="79" y="21"/>
                </a:cubicBezTo>
                <a:cubicBezTo>
                  <a:pt x="83" y="21"/>
                  <a:pt x="87" y="21"/>
                  <a:pt x="91" y="22"/>
                </a:cubicBezTo>
                <a:cubicBezTo>
                  <a:pt x="94" y="23"/>
                  <a:pt x="97" y="24"/>
                  <a:pt x="100" y="26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28"/>
                  <a:pt x="74" y="28"/>
                  <a:pt x="74" y="28"/>
                </a:cubicBezTo>
                <a:cubicBezTo>
                  <a:pt x="63" y="29"/>
                  <a:pt x="63" y="29"/>
                  <a:pt x="63" y="29"/>
                </a:cubicBezTo>
                <a:moveTo>
                  <a:pt x="78" y="0"/>
                </a:moveTo>
                <a:cubicBezTo>
                  <a:pt x="52" y="0"/>
                  <a:pt x="28" y="14"/>
                  <a:pt x="16" y="39"/>
                </a:cubicBezTo>
                <a:cubicBezTo>
                  <a:pt x="0" y="74"/>
                  <a:pt x="15" y="115"/>
                  <a:pt x="49" y="131"/>
                </a:cubicBezTo>
                <a:cubicBezTo>
                  <a:pt x="58" y="135"/>
                  <a:pt x="67" y="137"/>
                  <a:pt x="77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105" y="137"/>
                  <a:pt x="129" y="122"/>
                  <a:pt x="140" y="98"/>
                </a:cubicBezTo>
                <a:cubicBezTo>
                  <a:pt x="145" y="89"/>
                  <a:pt x="147" y="79"/>
                  <a:pt x="147" y="70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7" y="42"/>
                  <a:pt x="132" y="18"/>
                  <a:pt x="108" y="6"/>
                </a:cubicBezTo>
                <a:cubicBezTo>
                  <a:pt x="98" y="2"/>
                  <a:pt x="88" y="0"/>
                  <a:pt x="78" y="0"/>
                </a:cubicBezTo>
              </a:path>
            </a:pathLst>
          </a:custGeom>
          <a:solidFill>
            <a:srgbClr val="84A2C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95" name="Group 7194"/>
          <p:cNvGrpSpPr/>
          <p:nvPr/>
        </p:nvGrpSpPr>
        <p:grpSpPr>
          <a:xfrm>
            <a:off x="3220855" y="1504753"/>
            <a:ext cx="342870" cy="450072"/>
            <a:chOff x="11775572" y="1451125"/>
            <a:chExt cx="267767" cy="263615"/>
          </a:xfrm>
        </p:grpSpPr>
        <p:sp>
          <p:nvSpPr>
            <p:cNvPr id="85" name="Freeform 52"/>
            <p:cNvSpPr>
              <a:spLocks/>
            </p:cNvSpPr>
            <p:nvPr userDrawn="1"/>
          </p:nvSpPr>
          <p:spPr bwMode="auto">
            <a:xfrm>
              <a:off x="11862762" y="1565289"/>
              <a:ext cx="35287" cy="33211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3"/>
            <p:cNvSpPr>
              <a:spLocks/>
            </p:cNvSpPr>
            <p:nvPr userDrawn="1"/>
          </p:nvSpPr>
          <p:spPr bwMode="auto">
            <a:xfrm>
              <a:off x="11862762" y="1565289"/>
              <a:ext cx="35287" cy="33211"/>
            </a:xfrm>
            <a:custGeom>
              <a:avLst/>
              <a:gdLst>
                <a:gd name="T0" fmla="*/ 15 w 17"/>
                <a:gd name="T1" fmla="*/ 0 h 16"/>
                <a:gd name="T2" fmla="*/ 0 w 17"/>
                <a:gd name="T3" fmla="*/ 3 h 16"/>
                <a:gd name="T4" fmla="*/ 3 w 17"/>
                <a:gd name="T5" fmla="*/ 16 h 16"/>
                <a:gd name="T6" fmla="*/ 17 w 17"/>
                <a:gd name="T7" fmla="*/ 14 h 16"/>
                <a:gd name="T8" fmla="*/ 15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5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7" y="14"/>
                  </a:lnTo>
                  <a:lnTo>
                    <a:pt x="15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7" name="Freeform 54"/>
            <p:cNvSpPr>
              <a:spLocks/>
            </p:cNvSpPr>
            <p:nvPr userDrawn="1"/>
          </p:nvSpPr>
          <p:spPr bwMode="auto">
            <a:xfrm>
              <a:off x="11927109" y="1625485"/>
              <a:ext cx="16606" cy="20757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8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5"/>
            <p:cNvSpPr>
              <a:spLocks/>
            </p:cNvSpPr>
            <p:nvPr userDrawn="1"/>
          </p:nvSpPr>
          <p:spPr bwMode="auto">
            <a:xfrm>
              <a:off x="11927109" y="1625485"/>
              <a:ext cx="16606" cy="20757"/>
            </a:xfrm>
            <a:custGeom>
              <a:avLst/>
              <a:gdLst>
                <a:gd name="T0" fmla="*/ 7 w 8"/>
                <a:gd name="T1" fmla="*/ 0 h 10"/>
                <a:gd name="T2" fmla="*/ 0 w 8"/>
                <a:gd name="T3" fmla="*/ 6 h 10"/>
                <a:gd name="T4" fmla="*/ 8 w 8"/>
                <a:gd name="T5" fmla="*/ 10 h 10"/>
                <a:gd name="T6" fmla="*/ 7 w 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0"/>
                  </a:moveTo>
                  <a:lnTo>
                    <a:pt x="0" y="6"/>
                  </a:lnTo>
                  <a:lnTo>
                    <a:pt x="8" y="10"/>
                  </a:lnTo>
                  <a:lnTo>
                    <a:pt x="7" y="0"/>
                  </a:ln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9" name="Freeform 56"/>
            <p:cNvSpPr>
              <a:spLocks noEditPoints="1"/>
            </p:cNvSpPr>
            <p:nvPr userDrawn="1"/>
          </p:nvSpPr>
          <p:spPr bwMode="auto">
            <a:xfrm>
              <a:off x="11775572" y="1451125"/>
              <a:ext cx="267767" cy="263615"/>
            </a:xfrm>
            <a:custGeom>
              <a:avLst/>
              <a:gdLst>
                <a:gd name="T0" fmla="*/ 110 w 175"/>
                <a:gd name="T1" fmla="*/ 101 h 171"/>
                <a:gd name="T2" fmla="*/ 117 w 175"/>
                <a:gd name="T3" fmla="*/ 108 h 171"/>
                <a:gd name="T4" fmla="*/ 121 w 175"/>
                <a:gd name="T5" fmla="*/ 110 h 171"/>
                <a:gd name="T6" fmla="*/ 124 w 175"/>
                <a:gd name="T7" fmla="*/ 120 h 171"/>
                <a:gd name="T8" fmla="*/ 122 w 175"/>
                <a:gd name="T9" fmla="*/ 126 h 171"/>
                <a:gd name="T10" fmla="*/ 117 w 175"/>
                <a:gd name="T11" fmla="*/ 129 h 171"/>
                <a:gd name="T12" fmla="*/ 111 w 175"/>
                <a:gd name="T13" fmla="*/ 135 h 171"/>
                <a:gd name="T14" fmla="*/ 103 w 175"/>
                <a:gd name="T15" fmla="*/ 135 h 171"/>
                <a:gd name="T16" fmla="*/ 96 w 175"/>
                <a:gd name="T17" fmla="*/ 129 h 171"/>
                <a:gd name="T18" fmla="*/ 92 w 175"/>
                <a:gd name="T19" fmla="*/ 127 h 171"/>
                <a:gd name="T20" fmla="*/ 89 w 175"/>
                <a:gd name="T21" fmla="*/ 116 h 171"/>
                <a:gd name="T22" fmla="*/ 91 w 175"/>
                <a:gd name="T23" fmla="*/ 110 h 171"/>
                <a:gd name="T24" fmla="*/ 96 w 175"/>
                <a:gd name="T25" fmla="*/ 108 h 171"/>
                <a:gd name="T26" fmla="*/ 103 w 175"/>
                <a:gd name="T27" fmla="*/ 102 h 171"/>
                <a:gd name="T28" fmla="*/ 65 w 175"/>
                <a:gd name="T29" fmla="*/ 59 h 171"/>
                <a:gd name="T30" fmla="*/ 79 w 175"/>
                <a:gd name="T31" fmla="*/ 54 h 171"/>
                <a:gd name="T32" fmla="*/ 90 w 175"/>
                <a:gd name="T33" fmla="*/ 61 h 171"/>
                <a:gd name="T34" fmla="*/ 100 w 175"/>
                <a:gd name="T35" fmla="*/ 78 h 171"/>
                <a:gd name="T36" fmla="*/ 101 w 175"/>
                <a:gd name="T37" fmla="*/ 85 h 171"/>
                <a:gd name="T38" fmla="*/ 96 w 175"/>
                <a:gd name="T39" fmla="*/ 103 h 171"/>
                <a:gd name="T40" fmla="*/ 86 w 175"/>
                <a:gd name="T41" fmla="*/ 112 h 171"/>
                <a:gd name="T42" fmla="*/ 73 w 175"/>
                <a:gd name="T43" fmla="*/ 111 h 171"/>
                <a:gd name="T44" fmla="*/ 59 w 175"/>
                <a:gd name="T45" fmla="*/ 116 h 171"/>
                <a:gd name="T46" fmla="*/ 48 w 175"/>
                <a:gd name="T47" fmla="*/ 109 h 171"/>
                <a:gd name="T48" fmla="*/ 38 w 175"/>
                <a:gd name="T49" fmla="*/ 92 h 171"/>
                <a:gd name="T50" fmla="*/ 37 w 175"/>
                <a:gd name="T51" fmla="*/ 85 h 171"/>
                <a:gd name="T52" fmla="*/ 39 w 175"/>
                <a:gd name="T53" fmla="*/ 73 h 171"/>
                <a:gd name="T54" fmla="*/ 47 w 175"/>
                <a:gd name="T55" fmla="*/ 68 h 171"/>
                <a:gd name="T56" fmla="*/ 58 w 175"/>
                <a:gd name="T57" fmla="*/ 55 h 171"/>
                <a:gd name="T58" fmla="*/ 54 w 175"/>
                <a:gd name="T59" fmla="*/ 0 h 171"/>
                <a:gd name="T60" fmla="*/ 0 w 175"/>
                <a:gd name="T61" fmla="*/ 171 h 171"/>
                <a:gd name="T62" fmla="*/ 175 w 175"/>
                <a:gd name="T63" fmla="*/ 132 h 171"/>
                <a:gd name="T64" fmla="*/ 54 w 175"/>
                <a:gd name="T6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1">
                  <a:moveTo>
                    <a:pt x="106" y="104"/>
                  </a:moveTo>
                  <a:cubicBezTo>
                    <a:pt x="108" y="104"/>
                    <a:pt x="109" y="103"/>
                    <a:pt x="110" y="101"/>
                  </a:cubicBezTo>
                  <a:cubicBezTo>
                    <a:pt x="111" y="102"/>
                    <a:pt x="112" y="102"/>
                    <a:pt x="114" y="103"/>
                  </a:cubicBezTo>
                  <a:cubicBezTo>
                    <a:pt x="113" y="105"/>
                    <a:pt x="115" y="108"/>
                    <a:pt x="117" y="108"/>
                  </a:cubicBezTo>
                  <a:cubicBezTo>
                    <a:pt x="118" y="108"/>
                    <a:pt x="119" y="107"/>
                    <a:pt x="119" y="107"/>
                  </a:cubicBezTo>
                  <a:cubicBezTo>
                    <a:pt x="120" y="108"/>
                    <a:pt x="121" y="109"/>
                    <a:pt x="121" y="110"/>
                  </a:cubicBezTo>
                  <a:cubicBezTo>
                    <a:pt x="119" y="112"/>
                    <a:pt x="119" y="116"/>
                    <a:pt x="124" y="116"/>
                  </a:cubicBezTo>
                  <a:cubicBezTo>
                    <a:pt x="124" y="118"/>
                    <a:pt x="124" y="119"/>
                    <a:pt x="124" y="120"/>
                  </a:cubicBezTo>
                  <a:cubicBezTo>
                    <a:pt x="124" y="120"/>
                    <a:pt x="123" y="120"/>
                    <a:pt x="123" y="120"/>
                  </a:cubicBezTo>
                  <a:cubicBezTo>
                    <a:pt x="120" y="120"/>
                    <a:pt x="119" y="125"/>
                    <a:pt x="122" y="126"/>
                  </a:cubicBezTo>
                  <a:cubicBezTo>
                    <a:pt x="121" y="128"/>
                    <a:pt x="120" y="129"/>
                    <a:pt x="119" y="130"/>
                  </a:cubicBezTo>
                  <a:cubicBezTo>
                    <a:pt x="119" y="129"/>
                    <a:pt x="118" y="129"/>
                    <a:pt x="117" y="129"/>
                  </a:cubicBezTo>
                  <a:cubicBezTo>
                    <a:pt x="115" y="129"/>
                    <a:pt x="113" y="131"/>
                    <a:pt x="114" y="133"/>
                  </a:cubicBezTo>
                  <a:cubicBezTo>
                    <a:pt x="113" y="135"/>
                    <a:pt x="112" y="134"/>
                    <a:pt x="111" y="135"/>
                  </a:cubicBezTo>
                  <a:cubicBezTo>
                    <a:pt x="110" y="133"/>
                    <a:pt x="108" y="132"/>
                    <a:pt x="107" y="132"/>
                  </a:cubicBezTo>
                  <a:cubicBezTo>
                    <a:pt x="105" y="132"/>
                    <a:pt x="104" y="133"/>
                    <a:pt x="103" y="135"/>
                  </a:cubicBezTo>
                  <a:cubicBezTo>
                    <a:pt x="102" y="135"/>
                    <a:pt x="101" y="134"/>
                    <a:pt x="99" y="134"/>
                  </a:cubicBezTo>
                  <a:cubicBezTo>
                    <a:pt x="101" y="131"/>
                    <a:pt x="98" y="129"/>
                    <a:pt x="96" y="129"/>
                  </a:cubicBezTo>
                  <a:cubicBezTo>
                    <a:pt x="95" y="129"/>
                    <a:pt x="95" y="129"/>
                    <a:pt x="94" y="129"/>
                  </a:cubicBezTo>
                  <a:cubicBezTo>
                    <a:pt x="93" y="129"/>
                    <a:pt x="92" y="128"/>
                    <a:pt x="92" y="127"/>
                  </a:cubicBezTo>
                  <a:cubicBezTo>
                    <a:pt x="94" y="125"/>
                    <a:pt x="94" y="120"/>
                    <a:pt x="90" y="120"/>
                  </a:cubicBezTo>
                  <a:cubicBezTo>
                    <a:pt x="89" y="119"/>
                    <a:pt x="89" y="118"/>
                    <a:pt x="89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3" y="116"/>
                    <a:pt x="94" y="112"/>
                    <a:pt x="91" y="110"/>
                  </a:cubicBezTo>
                  <a:cubicBezTo>
                    <a:pt x="92" y="109"/>
                    <a:pt x="93" y="108"/>
                    <a:pt x="94" y="107"/>
                  </a:cubicBezTo>
                  <a:cubicBezTo>
                    <a:pt x="95" y="107"/>
                    <a:pt x="95" y="108"/>
                    <a:pt x="96" y="108"/>
                  </a:cubicBezTo>
                  <a:cubicBezTo>
                    <a:pt x="99" y="108"/>
                    <a:pt x="100" y="105"/>
                    <a:pt x="99" y="103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03" y="103"/>
                    <a:pt x="105" y="104"/>
                    <a:pt x="106" y="104"/>
                  </a:cubicBezTo>
                  <a:moveTo>
                    <a:pt x="65" y="59"/>
                  </a:moveTo>
                  <a:cubicBezTo>
                    <a:pt x="68" y="59"/>
                    <a:pt x="71" y="57"/>
                    <a:pt x="71" y="53"/>
                  </a:cubicBezTo>
                  <a:cubicBezTo>
                    <a:pt x="74" y="53"/>
                    <a:pt x="77" y="54"/>
                    <a:pt x="79" y="54"/>
                  </a:cubicBezTo>
                  <a:cubicBezTo>
                    <a:pt x="78" y="59"/>
                    <a:pt x="82" y="63"/>
                    <a:pt x="86" y="63"/>
                  </a:cubicBezTo>
                  <a:cubicBezTo>
                    <a:pt x="87" y="63"/>
                    <a:pt x="89" y="62"/>
                    <a:pt x="90" y="61"/>
                  </a:cubicBezTo>
                  <a:cubicBezTo>
                    <a:pt x="93" y="62"/>
                    <a:pt x="94" y="64"/>
                    <a:pt x="95" y="66"/>
                  </a:cubicBezTo>
                  <a:cubicBezTo>
                    <a:pt x="91" y="70"/>
                    <a:pt x="92" y="78"/>
                    <a:pt x="100" y="78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1" y="80"/>
                    <a:pt x="101" y="83"/>
                    <a:pt x="101" y="85"/>
                  </a:cubicBezTo>
                  <a:cubicBezTo>
                    <a:pt x="94" y="85"/>
                    <a:pt x="93" y="94"/>
                    <a:pt x="99" y="97"/>
                  </a:cubicBezTo>
                  <a:cubicBezTo>
                    <a:pt x="98" y="99"/>
                    <a:pt x="97" y="101"/>
                    <a:pt x="96" y="103"/>
                  </a:cubicBezTo>
                  <a:cubicBezTo>
                    <a:pt x="94" y="103"/>
                    <a:pt x="93" y="102"/>
                    <a:pt x="92" y="102"/>
                  </a:cubicBezTo>
                  <a:cubicBezTo>
                    <a:pt x="87" y="102"/>
                    <a:pt x="84" y="107"/>
                    <a:pt x="86" y="112"/>
                  </a:cubicBezTo>
                  <a:cubicBezTo>
                    <a:pt x="85" y="114"/>
                    <a:pt x="83" y="114"/>
                    <a:pt x="80" y="115"/>
                  </a:cubicBezTo>
                  <a:cubicBezTo>
                    <a:pt x="79" y="113"/>
                    <a:pt x="76" y="111"/>
                    <a:pt x="73" y="111"/>
                  </a:cubicBezTo>
                  <a:cubicBezTo>
                    <a:pt x="70" y="111"/>
                    <a:pt x="67" y="113"/>
                    <a:pt x="67" y="117"/>
                  </a:cubicBezTo>
                  <a:cubicBezTo>
                    <a:pt x="64" y="117"/>
                    <a:pt x="62" y="116"/>
                    <a:pt x="59" y="116"/>
                  </a:cubicBezTo>
                  <a:cubicBezTo>
                    <a:pt x="61" y="111"/>
                    <a:pt x="57" y="107"/>
                    <a:pt x="53" y="107"/>
                  </a:cubicBezTo>
                  <a:cubicBezTo>
                    <a:pt x="51" y="107"/>
                    <a:pt x="49" y="108"/>
                    <a:pt x="48" y="109"/>
                  </a:cubicBezTo>
                  <a:cubicBezTo>
                    <a:pt x="46" y="108"/>
                    <a:pt x="44" y="106"/>
                    <a:pt x="43" y="104"/>
                  </a:cubicBezTo>
                  <a:cubicBezTo>
                    <a:pt x="48" y="100"/>
                    <a:pt x="4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7" y="90"/>
                    <a:pt x="37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5"/>
                    <a:pt x="45" y="75"/>
                    <a:pt x="39" y="73"/>
                  </a:cubicBezTo>
                  <a:cubicBezTo>
                    <a:pt x="40" y="71"/>
                    <a:pt x="42" y="69"/>
                    <a:pt x="43" y="67"/>
                  </a:cubicBezTo>
                  <a:cubicBezTo>
                    <a:pt x="44" y="67"/>
                    <a:pt x="46" y="68"/>
                    <a:pt x="47" y="68"/>
                  </a:cubicBezTo>
                  <a:cubicBezTo>
                    <a:pt x="52" y="68"/>
                    <a:pt x="54" y="63"/>
                    <a:pt x="52" y="58"/>
                  </a:cubicBezTo>
                  <a:cubicBezTo>
                    <a:pt x="53" y="56"/>
                    <a:pt x="56" y="56"/>
                    <a:pt x="58" y="55"/>
                  </a:cubicBezTo>
                  <a:cubicBezTo>
                    <a:pt x="59" y="57"/>
                    <a:pt x="62" y="59"/>
                    <a:pt x="65" y="59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175" y="132"/>
                    <a:pt x="175" y="132"/>
                    <a:pt x="175" y="132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1C64B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0" name="Freeform 57"/>
          <p:cNvSpPr>
            <a:spLocks noEditPoints="1"/>
          </p:cNvSpPr>
          <p:nvPr/>
        </p:nvSpPr>
        <p:spPr bwMode="auto">
          <a:xfrm>
            <a:off x="4500915" y="1782855"/>
            <a:ext cx="465018" cy="570999"/>
          </a:xfrm>
          <a:custGeom>
            <a:avLst/>
            <a:gdLst>
              <a:gd name="T0" fmla="*/ 183 w 291"/>
              <a:gd name="T1" fmla="*/ 227 h 268"/>
              <a:gd name="T2" fmla="*/ 150 w 291"/>
              <a:gd name="T3" fmla="*/ 226 h 268"/>
              <a:gd name="T4" fmla="*/ 151 w 291"/>
              <a:gd name="T5" fmla="*/ 190 h 268"/>
              <a:gd name="T6" fmla="*/ 184 w 291"/>
              <a:gd name="T7" fmla="*/ 191 h 268"/>
              <a:gd name="T8" fmla="*/ 183 w 291"/>
              <a:gd name="T9" fmla="*/ 227 h 268"/>
              <a:gd name="T10" fmla="*/ 154 w 291"/>
              <a:gd name="T11" fmla="*/ 91 h 268"/>
              <a:gd name="T12" fmla="*/ 155 w 291"/>
              <a:gd name="T13" fmla="*/ 47 h 268"/>
              <a:gd name="T14" fmla="*/ 163 w 291"/>
              <a:gd name="T15" fmla="*/ 46 h 268"/>
              <a:gd name="T16" fmla="*/ 164 w 291"/>
              <a:gd name="T17" fmla="*/ 46 h 268"/>
              <a:gd name="T18" fmla="*/ 218 w 291"/>
              <a:gd name="T19" fmla="*/ 102 h 268"/>
              <a:gd name="T20" fmla="*/ 208 w 291"/>
              <a:gd name="T21" fmla="*/ 132 h 268"/>
              <a:gd name="T22" fmla="*/ 201 w 291"/>
              <a:gd name="T23" fmla="*/ 145 h 268"/>
              <a:gd name="T24" fmla="*/ 195 w 291"/>
              <a:gd name="T25" fmla="*/ 155 h 268"/>
              <a:gd name="T26" fmla="*/ 190 w 291"/>
              <a:gd name="T27" fmla="*/ 174 h 268"/>
              <a:gd name="T28" fmla="*/ 187 w 291"/>
              <a:gd name="T29" fmla="*/ 182 h 268"/>
              <a:gd name="T30" fmla="*/ 182 w 291"/>
              <a:gd name="T31" fmla="*/ 185 h 268"/>
              <a:gd name="T32" fmla="*/ 181 w 291"/>
              <a:gd name="T33" fmla="*/ 185 h 268"/>
              <a:gd name="T34" fmla="*/ 177 w 291"/>
              <a:gd name="T35" fmla="*/ 185 h 268"/>
              <a:gd name="T36" fmla="*/ 172 w 291"/>
              <a:gd name="T37" fmla="*/ 185 h 268"/>
              <a:gd name="T38" fmla="*/ 151 w 291"/>
              <a:gd name="T39" fmla="*/ 184 h 268"/>
              <a:gd name="T40" fmla="*/ 153 w 291"/>
              <a:gd name="T41" fmla="*/ 118 h 268"/>
              <a:gd name="T42" fmla="*/ 178 w 291"/>
              <a:gd name="T43" fmla="*/ 139 h 268"/>
              <a:gd name="T44" fmla="*/ 189 w 291"/>
              <a:gd name="T45" fmla="*/ 78 h 268"/>
              <a:gd name="T46" fmla="*/ 154 w 291"/>
              <a:gd name="T47" fmla="*/ 91 h 268"/>
              <a:gd name="T48" fmla="*/ 113 w 291"/>
              <a:gd name="T49" fmla="*/ 75 h 268"/>
              <a:gd name="T50" fmla="*/ 124 w 291"/>
              <a:gd name="T51" fmla="*/ 71 h 268"/>
              <a:gd name="T52" fmla="*/ 135 w 291"/>
              <a:gd name="T53" fmla="*/ 46 h 268"/>
              <a:gd name="T54" fmla="*/ 135 w 291"/>
              <a:gd name="T55" fmla="*/ 46 h 268"/>
              <a:gd name="T56" fmla="*/ 145 w 291"/>
              <a:gd name="T57" fmla="*/ 46 h 268"/>
              <a:gd name="T58" fmla="*/ 144 w 291"/>
              <a:gd name="T59" fmla="*/ 108 h 268"/>
              <a:gd name="T60" fmla="*/ 143 w 291"/>
              <a:gd name="T61" fmla="*/ 108 h 268"/>
              <a:gd name="T62" fmla="*/ 114 w 291"/>
              <a:gd name="T63" fmla="*/ 136 h 268"/>
              <a:gd name="T64" fmla="*/ 143 w 291"/>
              <a:gd name="T65" fmla="*/ 165 h 268"/>
              <a:gd name="T66" fmla="*/ 143 w 291"/>
              <a:gd name="T67" fmla="*/ 165 h 268"/>
              <a:gd name="T68" fmla="*/ 141 w 291"/>
              <a:gd name="T69" fmla="*/ 227 h 268"/>
              <a:gd name="T70" fmla="*/ 131 w 291"/>
              <a:gd name="T71" fmla="*/ 227 h 268"/>
              <a:gd name="T72" fmla="*/ 120 w 291"/>
              <a:gd name="T73" fmla="*/ 201 h 268"/>
              <a:gd name="T74" fmla="*/ 109 w 291"/>
              <a:gd name="T75" fmla="*/ 197 h 268"/>
              <a:gd name="T76" fmla="*/ 84 w 291"/>
              <a:gd name="T77" fmla="*/ 206 h 268"/>
              <a:gd name="T78" fmla="*/ 84 w 291"/>
              <a:gd name="T79" fmla="*/ 206 h 268"/>
              <a:gd name="T80" fmla="*/ 70 w 291"/>
              <a:gd name="T81" fmla="*/ 192 h 268"/>
              <a:gd name="T82" fmla="*/ 80 w 291"/>
              <a:gd name="T83" fmla="*/ 167 h 268"/>
              <a:gd name="T84" fmla="*/ 76 w 291"/>
              <a:gd name="T85" fmla="*/ 155 h 268"/>
              <a:gd name="T86" fmla="*/ 51 w 291"/>
              <a:gd name="T87" fmla="*/ 144 h 268"/>
              <a:gd name="T88" fmla="*/ 51 w 291"/>
              <a:gd name="T89" fmla="*/ 124 h 268"/>
              <a:gd name="T90" fmla="*/ 77 w 291"/>
              <a:gd name="T91" fmla="*/ 114 h 268"/>
              <a:gd name="T92" fmla="*/ 82 w 291"/>
              <a:gd name="T93" fmla="*/ 103 h 268"/>
              <a:gd name="T94" fmla="*/ 72 w 291"/>
              <a:gd name="T95" fmla="*/ 78 h 268"/>
              <a:gd name="T96" fmla="*/ 87 w 291"/>
              <a:gd name="T97" fmla="*/ 64 h 268"/>
              <a:gd name="T98" fmla="*/ 87 w 291"/>
              <a:gd name="T99" fmla="*/ 64 h 268"/>
              <a:gd name="T100" fmla="*/ 113 w 291"/>
              <a:gd name="T101" fmla="*/ 75 h 268"/>
              <a:gd name="T102" fmla="*/ 145 w 291"/>
              <a:gd name="T103" fmla="*/ 0 h 268"/>
              <a:gd name="T104" fmla="*/ 14 w 291"/>
              <a:gd name="T105" fmla="*/ 108 h 268"/>
              <a:gd name="T106" fmla="*/ 119 w 291"/>
              <a:gd name="T107" fmla="*/ 265 h 268"/>
              <a:gd name="T108" fmla="*/ 144 w 291"/>
              <a:gd name="T109" fmla="*/ 268 h 268"/>
              <a:gd name="T110" fmla="*/ 147 w 291"/>
              <a:gd name="T111" fmla="*/ 268 h 268"/>
              <a:gd name="T112" fmla="*/ 276 w 291"/>
              <a:gd name="T113" fmla="*/ 160 h 268"/>
              <a:gd name="T114" fmla="*/ 171 w 291"/>
              <a:gd name="T115" fmla="*/ 3 h 268"/>
              <a:gd name="T116" fmla="*/ 145 w 291"/>
              <a:gd name="T117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1" h="268">
                <a:moveTo>
                  <a:pt x="183" y="227"/>
                </a:moveTo>
                <a:cubicBezTo>
                  <a:pt x="150" y="226"/>
                  <a:pt x="150" y="226"/>
                  <a:pt x="150" y="226"/>
                </a:cubicBezTo>
                <a:cubicBezTo>
                  <a:pt x="151" y="190"/>
                  <a:pt x="151" y="190"/>
                  <a:pt x="151" y="190"/>
                </a:cubicBezTo>
                <a:cubicBezTo>
                  <a:pt x="184" y="191"/>
                  <a:pt x="184" y="191"/>
                  <a:pt x="184" y="191"/>
                </a:cubicBezTo>
                <a:cubicBezTo>
                  <a:pt x="183" y="227"/>
                  <a:pt x="183" y="227"/>
                  <a:pt x="183" y="227"/>
                </a:cubicBezTo>
                <a:moveTo>
                  <a:pt x="154" y="91"/>
                </a:moveTo>
                <a:cubicBezTo>
                  <a:pt x="155" y="47"/>
                  <a:pt x="155" y="47"/>
                  <a:pt x="155" y="47"/>
                </a:cubicBezTo>
                <a:cubicBezTo>
                  <a:pt x="157" y="46"/>
                  <a:pt x="160" y="46"/>
                  <a:pt x="163" y="46"/>
                </a:cubicBezTo>
                <a:cubicBezTo>
                  <a:pt x="163" y="46"/>
                  <a:pt x="164" y="46"/>
                  <a:pt x="164" y="46"/>
                </a:cubicBezTo>
                <a:cubicBezTo>
                  <a:pt x="194" y="47"/>
                  <a:pt x="218" y="72"/>
                  <a:pt x="218" y="102"/>
                </a:cubicBezTo>
                <a:cubicBezTo>
                  <a:pt x="217" y="113"/>
                  <a:pt x="214" y="123"/>
                  <a:pt x="208" y="132"/>
                </a:cubicBezTo>
                <a:cubicBezTo>
                  <a:pt x="201" y="145"/>
                  <a:pt x="201" y="145"/>
                  <a:pt x="201" y="145"/>
                </a:cubicBezTo>
                <a:cubicBezTo>
                  <a:pt x="195" y="155"/>
                  <a:pt x="195" y="155"/>
                  <a:pt x="195" y="155"/>
                </a:cubicBezTo>
                <a:cubicBezTo>
                  <a:pt x="194" y="157"/>
                  <a:pt x="190" y="166"/>
                  <a:pt x="190" y="174"/>
                </a:cubicBezTo>
                <a:cubicBezTo>
                  <a:pt x="190" y="177"/>
                  <a:pt x="189" y="180"/>
                  <a:pt x="187" y="182"/>
                </a:cubicBezTo>
                <a:cubicBezTo>
                  <a:pt x="186" y="185"/>
                  <a:pt x="184" y="185"/>
                  <a:pt x="182" y="185"/>
                </a:cubicBezTo>
                <a:cubicBezTo>
                  <a:pt x="182" y="185"/>
                  <a:pt x="182" y="185"/>
                  <a:pt x="181" y="185"/>
                </a:cubicBezTo>
                <a:cubicBezTo>
                  <a:pt x="180" y="185"/>
                  <a:pt x="179" y="185"/>
                  <a:pt x="177" y="185"/>
                </a:cubicBezTo>
                <a:cubicBezTo>
                  <a:pt x="176" y="185"/>
                  <a:pt x="174" y="185"/>
                  <a:pt x="172" y="185"/>
                </a:cubicBezTo>
                <a:cubicBezTo>
                  <a:pt x="165" y="184"/>
                  <a:pt x="158" y="184"/>
                  <a:pt x="151" y="184"/>
                </a:cubicBezTo>
                <a:cubicBezTo>
                  <a:pt x="153" y="118"/>
                  <a:pt x="153" y="118"/>
                  <a:pt x="153" y="118"/>
                </a:cubicBezTo>
                <a:cubicBezTo>
                  <a:pt x="178" y="139"/>
                  <a:pt x="178" y="139"/>
                  <a:pt x="178" y="139"/>
                </a:cubicBezTo>
                <a:cubicBezTo>
                  <a:pt x="189" y="78"/>
                  <a:pt x="189" y="78"/>
                  <a:pt x="189" y="78"/>
                </a:cubicBezTo>
                <a:cubicBezTo>
                  <a:pt x="154" y="91"/>
                  <a:pt x="154" y="91"/>
                  <a:pt x="154" y="91"/>
                </a:cubicBezTo>
                <a:moveTo>
                  <a:pt x="113" y="75"/>
                </a:moveTo>
                <a:cubicBezTo>
                  <a:pt x="124" y="71"/>
                  <a:pt x="124" y="71"/>
                  <a:pt x="124" y="71"/>
                </a:cubicBezTo>
                <a:cubicBezTo>
                  <a:pt x="124" y="71"/>
                  <a:pt x="134" y="46"/>
                  <a:pt x="135" y="46"/>
                </a:cubicBezTo>
                <a:cubicBezTo>
                  <a:pt x="135" y="46"/>
                  <a:pt x="135" y="46"/>
                  <a:pt x="135" y="46"/>
                </a:cubicBezTo>
                <a:cubicBezTo>
                  <a:pt x="145" y="46"/>
                  <a:pt x="145" y="46"/>
                  <a:pt x="145" y="46"/>
                </a:cubicBezTo>
                <a:cubicBezTo>
                  <a:pt x="144" y="108"/>
                  <a:pt x="144" y="108"/>
                  <a:pt x="144" y="108"/>
                </a:cubicBezTo>
                <a:cubicBezTo>
                  <a:pt x="144" y="108"/>
                  <a:pt x="143" y="108"/>
                  <a:pt x="143" y="108"/>
                </a:cubicBezTo>
                <a:cubicBezTo>
                  <a:pt x="127" y="108"/>
                  <a:pt x="114" y="120"/>
                  <a:pt x="114" y="136"/>
                </a:cubicBezTo>
                <a:cubicBezTo>
                  <a:pt x="113" y="152"/>
                  <a:pt x="126" y="165"/>
                  <a:pt x="143" y="165"/>
                </a:cubicBezTo>
                <a:cubicBezTo>
                  <a:pt x="143" y="165"/>
                  <a:pt x="143" y="165"/>
                  <a:pt x="143" y="165"/>
                </a:cubicBezTo>
                <a:cubicBezTo>
                  <a:pt x="141" y="227"/>
                  <a:pt x="141" y="227"/>
                  <a:pt x="141" y="227"/>
                </a:cubicBezTo>
                <a:cubicBezTo>
                  <a:pt x="131" y="227"/>
                  <a:pt x="131" y="227"/>
                  <a:pt x="131" y="227"/>
                </a:cubicBezTo>
                <a:cubicBezTo>
                  <a:pt x="130" y="226"/>
                  <a:pt x="120" y="201"/>
                  <a:pt x="120" y="201"/>
                </a:cubicBezTo>
                <a:cubicBezTo>
                  <a:pt x="109" y="197"/>
                  <a:pt x="109" y="197"/>
                  <a:pt x="109" y="197"/>
                </a:cubicBezTo>
                <a:cubicBezTo>
                  <a:pt x="109" y="197"/>
                  <a:pt x="87" y="206"/>
                  <a:pt x="84" y="206"/>
                </a:cubicBezTo>
                <a:cubicBezTo>
                  <a:pt x="84" y="206"/>
                  <a:pt x="84" y="206"/>
                  <a:pt x="84" y="206"/>
                </a:cubicBezTo>
                <a:cubicBezTo>
                  <a:pt x="70" y="192"/>
                  <a:pt x="70" y="192"/>
                  <a:pt x="70" y="192"/>
                </a:cubicBezTo>
                <a:cubicBezTo>
                  <a:pt x="69" y="191"/>
                  <a:pt x="80" y="167"/>
                  <a:pt x="80" y="167"/>
                </a:cubicBezTo>
                <a:cubicBezTo>
                  <a:pt x="76" y="155"/>
                  <a:pt x="76" y="155"/>
                  <a:pt x="76" y="155"/>
                </a:cubicBezTo>
                <a:cubicBezTo>
                  <a:pt x="76" y="155"/>
                  <a:pt x="51" y="146"/>
                  <a:pt x="51" y="14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3"/>
                  <a:pt x="77" y="114"/>
                  <a:pt x="77" y="114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71" y="79"/>
                  <a:pt x="72" y="78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90" y="64"/>
                  <a:pt x="113" y="75"/>
                  <a:pt x="113" y="75"/>
                </a:cubicBezTo>
                <a:moveTo>
                  <a:pt x="145" y="0"/>
                </a:moveTo>
                <a:cubicBezTo>
                  <a:pt x="83" y="0"/>
                  <a:pt x="27" y="44"/>
                  <a:pt x="14" y="108"/>
                </a:cubicBezTo>
                <a:cubicBezTo>
                  <a:pt x="0" y="180"/>
                  <a:pt x="47" y="250"/>
                  <a:pt x="119" y="265"/>
                </a:cubicBezTo>
                <a:cubicBezTo>
                  <a:pt x="127" y="267"/>
                  <a:pt x="135" y="267"/>
                  <a:pt x="144" y="268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209" y="267"/>
                  <a:pt x="264" y="223"/>
                  <a:pt x="276" y="160"/>
                </a:cubicBezTo>
                <a:cubicBezTo>
                  <a:pt x="291" y="88"/>
                  <a:pt x="244" y="18"/>
                  <a:pt x="171" y="3"/>
                </a:cubicBezTo>
                <a:cubicBezTo>
                  <a:pt x="163" y="1"/>
                  <a:pt x="154" y="0"/>
                  <a:pt x="145" y="0"/>
                </a:cubicBezTo>
              </a:path>
            </a:pathLst>
          </a:custGeom>
          <a:solidFill>
            <a:srgbClr val="216BB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" name="Freeform 37"/>
          <p:cNvSpPr>
            <a:spLocks/>
          </p:cNvSpPr>
          <p:nvPr/>
        </p:nvSpPr>
        <p:spPr bwMode="auto">
          <a:xfrm>
            <a:off x="2461339" y="2021082"/>
            <a:ext cx="130636" cy="155167"/>
          </a:xfrm>
          <a:custGeom>
            <a:avLst/>
            <a:gdLst>
              <a:gd name="T0" fmla="*/ 48 w 97"/>
              <a:gd name="T1" fmla="*/ 0 h 86"/>
              <a:gd name="T2" fmla="*/ 22 w 97"/>
              <a:gd name="T3" fmla="*/ 8 h 86"/>
              <a:gd name="T4" fmla="*/ 14 w 97"/>
              <a:gd name="T5" fmla="*/ 69 h 86"/>
              <a:gd name="T6" fmla="*/ 48 w 97"/>
              <a:gd name="T7" fmla="*/ 86 h 86"/>
              <a:gd name="T8" fmla="*/ 75 w 97"/>
              <a:gd name="T9" fmla="*/ 77 h 86"/>
              <a:gd name="T10" fmla="*/ 83 w 97"/>
              <a:gd name="T11" fmla="*/ 17 h 86"/>
              <a:gd name="T12" fmla="*/ 48 w 97"/>
              <a:gd name="T13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86">
                <a:moveTo>
                  <a:pt x="48" y="0"/>
                </a:moveTo>
                <a:cubicBezTo>
                  <a:pt x="39" y="0"/>
                  <a:pt x="30" y="2"/>
                  <a:pt x="22" y="8"/>
                </a:cubicBezTo>
                <a:cubicBezTo>
                  <a:pt x="3" y="23"/>
                  <a:pt x="0" y="50"/>
                  <a:pt x="14" y="69"/>
                </a:cubicBezTo>
                <a:cubicBezTo>
                  <a:pt x="23" y="80"/>
                  <a:pt x="35" y="86"/>
                  <a:pt x="48" y="86"/>
                </a:cubicBezTo>
                <a:cubicBezTo>
                  <a:pt x="58" y="86"/>
                  <a:pt x="67" y="83"/>
                  <a:pt x="75" y="77"/>
                </a:cubicBezTo>
                <a:cubicBezTo>
                  <a:pt x="94" y="63"/>
                  <a:pt x="97" y="35"/>
                  <a:pt x="83" y="17"/>
                </a:cubicBezTo>
                <a:cubicBezTo>
                  <a:pt x="74" y="5"/>
                  <a:pt x="61" y="0"/>
                  <a:pt x="48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3" name="Freeform 40"/>
          <p:cNvSpPr>
            <a:spLocks/>
          </p:cNvSpPr>
          <p:nvPr/>
        </p:nvSpPr>
        <p:spPr bwMode="auto">
          <a:xfrm>
            <a:off x="4091730" y="1423233"/>
            <a:ext cx="94697" cy="111051"/>
          </a:xfrm>
          <a:custGeom>
            <a:avLst/>
            <a:gdLst>
              <a:gd name="T0" fmla="*/ 35 w 70"/>
              <a:gd name="T1" fmla="*/ 0 h 62"/>
              <a:gd name="T2" fmla="*/ 16 w 70"/>
              <a:gd name="T3" fmla="*/ 6 h 62"/>
              <a:gd name="T4" fmla="*/ 10 w 70"/>
              <a:gd name="T5" fmla="*/ 50 h 62"/>
              <a:gd name="T6" fmla="*/ 35 w 70"/>
              <a:gd name="T7" fmla="*/ 62 h 62"/>
              <a:gd name="T8" fmla="*/ 54 w 70"/>
              <a:gd name="T9" fmla="*/ 56 h 62"/>
              <a:gd name="T10" fmla="*/ 60 w 70"/>
              <a:gd name="T11" fmla="*/ 12 h 62"/>
              <a:gd name="T12" fmla="*/ 35 w 70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62">
                <a:moveTo>
                  <a:pt x="35" y="0"/>
                </a:moveTo>
                <a:cubicBezTo>
                  <a:pt x="28" y="0"/>
                  <a:pt x="22" y="2"/>
                  <a:pt x="16" y="6"/>
                </a:cubicBezTo>
                <a:cubicBezTo>
                  <a:pt x="2" y="17"/>
                  <a:pt x="0" y="36"/>
                  <a:pt x="10" y="50"/>
                </a:cubicBezTo>
                <a:cubicBezTo>
                  <a:pt x="16" y="58"/>
                  <a:pt x="26" y="62"/>
                  <a:pt x="35" y="62"/>
                </a:cubicBezTo>
                <a:cubicBezTo>
                  <a:pt x="42" y="62"/>
                  <a:pt x="48" y="60"/>
                  <a:pt x="54" y="56"/>
                </a:cubicBezTo>
                <a:cubicBezTo>
                  <a:pt x="67" y="45"/>
                  <a:pt x="70" y="26"/>
                  <a:pt x="60" y="12"/>
                </a:cubicBezTo>
                <a:cubicBezTo>
                  <a:pt x="53" y="4"/>
                  <a:pt x="44" y="0"/>
                  <a:pt x="35" y="0"/>
                </a:cubicBezTo>
              </a:path>
            </a:pathLst>
          </a:custGeom>
          <a:solidFill>
            <a:srgbClr val="C3CAD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5" name="Freeform 42"/>
          <p:cNvSpPr>
            <a:spLocks/>
          </p:cNvSpPr>
          <p:nvPr/>
        </p:nvSpPr>
        <p:spPr bwMode="auto">
          <a:xfrm>
            <a:off x="2908584" y="1827125"/>
            <a:ext cx="64848" cy="76831"/>
          </a:xfrm>
          <a:custGeom>
            <a:avLst/>
            <a:gdLst>
              <a:gd name="T0" fmla="*/ 76 w 152"/>
              <a:gd name="T1" fmla="*/ 0 h 135"/>
              <a:gd name="T2" fmla="*/ 35 w 152"/>
              <a:gd name="T3" fmla="*/ 14 h 135"/>
              <a:gd name="T4" fmla="*/ 22 w 152"/>
              <a:gd name="T5" fmla="*/ 109 h 135"/>
              <a:gd name="T6" fmla="*/ 76 w 152"/>
              <a:gd name="T7" fmla="*/ 135 h 135"/>
              <a:gd name="T8" fmla="*/ 117 w 152"/>
              <a:gd name="T9" fmla="*/ 121 h 135"/>
              <a:gd name="T10" fmla="*/ 129 w 152"/>
              <a:gd name="T11" fmla="*/ 27 h 135"/>
              <a:gd name="T12" fmla="*/ 76 w 152"/>
              <a:gd name="T13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35">
                <a:moveTo>
                  <a:pt x="76" y="0"/>
                </a:moveTo>
                <a:cubicBezTo>
                  <a:pt x="61" y="0"/>
                  <a:pt x="47" y="5"/>
                  <a:pt x="35" y="14"/>
                </a:cubicBezTo>
                <a:cubicBezTo>
                  <a:pt x="5" y="37"/>
                  <a:pt x="0" y="79"/>
                  <a:pt x="22" y="109"/>
                </a:cubicBezTo>
                <a:cubicBezTo>
                  <a:pt x="36" y="126"/>
                  <a:pt x="56" y="135"/>
                  <a:pt x="76" y="135"/>
                </a:cubicBezTo>
                <a:cubicBezTo>
                  <a:pt x="90" y="135"/>
                  <a:pt x="105" y="131"/>
                  <a:pt x="117" y="121"/>
                </a:cubicBezTo>
                <a:cubicBezTo>
                  <a:pt x="146" y="99"/>
                  <a:pt x="152" y="56"/>
                  <a:pt x="129" y="27"/>
                </a:cubicBezTo>
                <a:cubicBezTo>
                  <a:pt x="116" y="10"/>
                  <a:pt x="96" y="0"/>
                  <a:pt x="76" y="0"/>
                </a:cubicBezTo>
              </a:path>
            </a:pathLst>
          </a:custGeom>
          <a:solidFill>
            <a:srgbClr val="B6BCC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7" name="Freeform 44"/>
          <p:cNvSpPr>
            <a:spLocks/>
          </p:cNvSpPr>
          <p:nvPr/>
        </p:nvSpPr>
        <p:spPr bwMode="auto">
          <a:xfrm>
            <a:off x="3731386" y="1752257"/>
            <a:ext cx="152502" cy="179892"/>
          </a:xfrm>
          <a:custGeom>
            <a:avLst/>
            <a:gdLst>
              <a:gd name="T0" fmla="*/ 95 w 191"/>
              <a:gd name="T1" fmla="*/ 0 h 169"/>
              <a:gd name="T2" fmla="*/ 44 w 191"/>
              <a:gd name="T3" fmla="*/ 18 h 169"/>
              <a:gd name="T4" fmla="*/ 28 w 191"/>
              <a:gd name="T5" fmla="*/ 136 h 169"/>
              <a:gd name="T6" fmla="*/ 95 w 191"/>
              <a:gd name="T7" fmla="*/ 169 h 169"/>
              <a:gd name="T8" fmla="*/ 147 w 191"/>
              <a:gd name="T9" fmla="*/ 152 h 169"/>
              <a:gd name="T10" fmla="*/ 162 w 191"/>
              <a:gd name="T11" fmla="*/ 33 h 169"/>
              <a:gd name="T12" fmla="*/ 95 w 191"/>
              <a:gd name="T1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69">
                <a:moveTo>
                  <a:pt x="95" y="0"/>
                </a:moveTo>
                <a:cubicBezTo>
                  <a:pt x="77" y="0"/>
                  <a:pt x="59" y="6"/>
                  <a:pt x="44" y="18"/>
                </a:cubicBezTo>
                <a:cubicBezTo>
                  <a:pt x="7" y="46"/>
                  <a:pt x="0" y="99"/>
                  <a:pt x="28" y="136"/>
                </a:cubicBezTo>
                <a:cubicBezTo>
                  <a:pt x="45" y="158"/>
                  <a:pt x="70" y="169"/>
                  <a:pt x="95" y="169"/>
                </a:cubicBezTo>
                <a:cubicBezTo>
                  <a:pt x="113" y="169"/>
                  <a:pt x="131" y="163"/>
                  <a:pt x="147" y="152"/>
                </a:cubicBezTo>
                <a:cubicBezTo>
                  <a:pt x="184" y="123"/>
                  <a:pt x="191" y="70"/>
                  <a:pt x="162" y="33"/>
                </a:cubicBezTo>
                <a:cubicBezTo>
                  <a:pt x="146" y="12"/>
                  <a:pt x="121" y="0"/>
                  <a:pt x="95" y="0"/>
                </a:cubicBezTo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Freeform 45"/>
          <p:cNvSpPr>
            <a:spLocks/>
          </p:cNvSpPr>
          <p:nvPr/>
        </p:nvSpPr>
        <p:spPr bwMode="auto">
          <a:xfrm>
            <a:off x="4139078" y="2024968"/>
            <a:ext cx="145709" cy="214237"/>
          </a:xfrm>
          <a:custGeom>
            <a:avLst/>
            <a:gdLst>
              <a:gd name="T0" fmla="*/ 0 w 623"/>
              <a:gd name="T1" fmla="*/ 0 h 687"/>
              <a:gd name="T2" fmla="*/ 56 w 623"/>
              <a:gd name="T3" fmla="*/ 687 h 687"/>
              <a:gd name="T4" fmla="*/ 623 w 623"/>
              <a:gd name="T5" fmla="*/ 292 h 687"/>
              <a:gd name="T6" fmla="*/ 0 w 623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687">
                <a:moveTo>
                  <a:pt x="0" y="0"/>
                </a:moveTo>
                <a:lnTo>
                  <a:pt x="56" y="687"/>
                </a:lnTo>
                <a:lnTo>
                  <a:pt x="623" y="292"/>
                </a:lnTo>
                <a:lnTo>
                  <a:pt x="0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9" name="Freeform 46"/>
          <p:cNvSpPr>
            <a:spLocks/>
          </p:cNvSpPr>
          <p:nvPr/>
        </p:nvSpPr>
        <p:spPr bwMode="auto">
          <a:xfrm>
            <a:off x="2668988" y="2226448"/>
            <a:ext cx="355400" cy="522547"/>
          </a:xfrm>
          <a:custGeom>
            <a:avLst/>
            <a:gdLst>
              <a:gd name="T0" fmla="*/ 0 w 623"/>
              <a:gd name="T1" fmla="*/ 0 h 687"/>
              <a:gd name="T2" fmla="*/ 56 w 623"/>
              <a:gd name="T3" fmla="*/ 687 h 687"/>
              <a:gd name="T4" fmla="*/ 623 w 623"/>
              <a:gd name="T5" fmla="*/ 292 h 687"/>
              <a:gd name="T6" fmla="*/ 0 w 623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687">
                <a:moveTo>
                  <a:pt x="0" y="0"/>
                </a:moveTo>
                <a:lnTo>
                  <a:pt x="56" y="687"/>
                </a:lnTo>
                <a:lnTo>
                  <a:pt x="623" y="2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1" name="Freeform 48"/>
          <p:cNvSpPr>
            <a:spLocks/>
          </p:cNvSpPr>
          <p:nvPr/>
        </p:nvSpPr>
        <p:spPr bwMode="auto">
          <a:xfrm>
            <a:off x="4197265" y="1162341"/>
            <a:ext cx="134630" cy="197761"/>
          </a:xfrm>
          <a:custGeom>
            <a:avLst/>
            <a:gdLst>
              <a:gd name="T0" fmla="*/ 0 w 236"/>
              <a:gd name="T1" fmla="*/ 0 h 260"/>
              <a:gd name="T2" fmla="*/ 21 w 236"/>
              <a:gd name="T3" fmla="*/ 260 h 260"/>
              <a:gd name="T4" fmla="*/ 236 w 236"/>
              <a:gd name="T5" fmla="*/ 112 h 260"/>
              <a:gd name="T6" fmla="*/ 0 w 236"/>
              <a:gd name="T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" h="260">
                <a:moveTo>
                  <a:pt x="0" y="0"/>
                </a:moveTo>
                <a:lnTo>
                  <a:pt x="21" y="260"/>
                </a:lnTo>
                <a:lnTo>
                  <a:pt x="236" y="1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Freeform 49"/>
          <p:cNvSpPr>
            <a:spLocks/>
          </p:cNvSpPr>
          <p:nvPr/>
        </p:nvSpPr>
        <p:spPr bwMode="auto">
          <a:xfrm>
            <a:off x="6140680" y="1923520"/>
            <a:ext cx="99399" cy="144835"/>
          </a:xfrm>
          <a:custGeom>
            <a:avLst/>
            <a:gdLst>
              <a:gd name="T0" fmla="*/ 0 w 237"/>
              <a:gd name="T1" fmla="*/ 0 h 259"/>
              <a:gd name="T2" fmla="*/ 22 w 237"/>
              <a:gd name="T3" fmla="*/ 259 h 259"/>
              <a:gd name="T4" fmla="*/ 237 w 237"/>
              <a:gd name="T5" fmla="*/ 111 h 259"/>
              <a:gd name="T6" fmla="*/ 0 w 237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59">
                <a:moveTo>
                  <a:pt x="0" y="0"/>
                </a:moveTo>
                <a:lnTo>
                  <a:pt x="22" y="259"/>
                </a:lnTo>
                <a:lnTo>
                  <a:pt x="237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4A2C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3" name="Freeform 50"/>
          <p:cNvSpPr>
            <a:spLocks/>
          </p:cNvSpPr>
          <p:nvPr/>
        </p:nvSpPr>
        <p:spPr bwMode="auto">
          <a:xfrm>
            <a:off x="3244018" y="1843857"/>
            <a:ext cx="135200" cy="197001"/>
          </a:xfrm>
          <a:custGeom>
            <a:avLst/>
            <a:gdLst>
              <a:gd name="T0" fmla="*/ 0 w 237"/>
              <a:gd name="T1" fmla="*/ 0 h 259"/>
              <a:gd name="T2" fmla="*/ 22 w 237"/>
              <a:gd name="T3" fmla="*/ 259 h 259"/>
              <a:gd name="T4" fmla="*/ 237 w 237"/>
              <a:gd name="T5" fmla="*/ 111 h 259"/>
              <a:gd name="T6" fmla="*/ 0 w 237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59">
                <a:moveTo>
                  <a:pt x="0" y="0"/>
                </a:moveTo>
                <a:lnTo>
                  <a:pt x="22" y="259"/>
                </a:lnTo>
                <a:lnTo>
                  <a:pt x="237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4" name="Freeform 51"/>
          <p:cNvSpPr>
            <a:spLocks/>
          </p:cNvSpPr>
          <p:nvPr/>
        </p:nvSpPr>
        <p:spPr bwMode="auto">
          <a:xfrm>
            <a:off x="5248104" y="1942356"/>
            <a:ext cx="102684" cy="136912"/>
          </a:xfrm>
          <a:custGeom>
            <a:avLst/>
            <a:gdLst>
              <a:gd name="T0" fmla="*/ 373 w 435"/>
              <a:gd name="T1" fmla="*/ 0 h 435"/>
              <a:gd name="T2" fmla="*/ 0 w 435"/>
              <a:gd name="T3" fmla="*/ 64 h 435"/>
              <a:gd name="T4" fmla="*/ 61 w 435"/>
              <a:gd name="T5" fmla="*/ 435 h 435"/>
              <a:gd name="T6" fmla="*/ 435 w 435"/>
              <a:gd name="T7" fmla="*/ 374 h 435"/>
              <a:gd name="T8" fmla="*/ 373 w 435"/>
              <a:gd name="T9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5" h="435">
                <a:moveTo>
                  <a:pt x="373" y="0"/>
                </a:moveTo>
                <a:lnTo>
                  <a:pt x="0" y="64"/>
                </a:lnTo>
                <a:lnTo>
                  <a:pt x="61" y="435"/>
                </a:lnTo>
                <a:lnTo>
                  <a:pt x="435" y="374"/>
                </a:lnTo>
                <a:lnTo>
                  <a:pt x="373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5" name="Freeform 52"/>
          <p:cNvSpPr>
            <a:spLocks/>
          </p:cNvSpPr>
          <p:nvPr/>
        </p:nvSpPr>
        <p:spPr bwMode="auto">
          <a:xfrm>
            <a:off x="4321055" y="2612084"/>
            <a:ext cx="248152" cy="330869"/>
          </a:xfrm>
          <a:custGeom>
            <a:avLst/>
            <a:gdLst>
              <a:gd name="T0" fmla="*/ 373 w 435"/>
              <a:gd name="T1" fmla="*/ 0 h 435"/>
              <a:gd name="T2" fmla="*/ 0 w 435"/>
              <a:gd name="T3" fmla="*/ 64 h 435"/>
              <a:gd name="T4" fmla="*/ 61 w 435"/>
              <a:gd name="T5" fmla="*/ 435 h 435"/>
              <a:gd name="T6" fmla="*/ 435 w 435"/>
              <a:gd name="T7" fmla="*/ 374 h 435"/>
              <a:gd name="T8" fmla="*/ 373 w 435"/>
              <a:gd name="T9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5" h="435">
                <a:moveTo>
                  <a:pt x="373" y="0"/>
                </a:moveTo>
                <a:lnTo>
                  <a:pt x="0" y="64"/>
                </a:lnTo>
                <a:lnTo>
                  <a:pt x="61" y="435"/>
                </a:lnTo>
                <a:lnTo>
                  <a:pt x="435" y="374"/>
                </a:lnTo>
                <a:lnTo>
                  <a:pt x="37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7" name="Freeform 54"/>
          <p:cNvSpPr>
            <a:spLocks/>
          </p:cNvSpPr>
          <p:nvPr/>
        </p:nvSpPr>
        <p:spPr bwMode="auto">
          <a:xfrm>
            <a:off x="2558319" y="1531242"/>
            <a:ext cx="231609" cy="308812"/>
          </a:xfrm>
          <a:custGeom>
            <a:avLst/>
            <a:gdLst>
              <a:gd name="T0" fmla="*/ 31 w 406"/>
              <a:gd name="T1" fmla="*/ 0 h 406"/>
              <a:gd name="T2" fmla="*/ 0 w 406"/>
              <a:gd name="T3" fmla="*/ 375 h 406"/>
              <a:gd name="T4" fmla="*/ 376 w 406"/>
              <a:gd name="T5" fmla="*/ 406 h 406"/>
              <a:gd name="T6" fmla="*/ 406 w 406"/>
              <a:gd name="T7" fmla="*/ 30 h 406"/>
              <a:gd name="T8" fmla="*/ 31 w 406"/>
              <a:gd name="T9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406">
                <a:moveTo>
                  <a:pt x="31" y="0"/>
                </a:moveTo>
                <a:lnTo>
                  <a:pt x="0" y="375"/>
                </a:lnTo>
                <a:lnTo>
                  <a:pt x="376" y="406"/>
                </a:lnTo>
                <a:lnTo>
                  <a:pt x="406" y="30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9" name="Freeform 56"/>
          <p:cNvSpPr>
            <a:spLocks/>
          </p:cNvSpPr>
          <p:nvPr/>
        </p:nvSpPr>
        <p:spPr bwMode="auto">
          <a:xfrm>
            <a:off x="3629653" y="1243727"/>
            <a:ext cx="177985" cy="235032"/>
          </a:xfrm>
          <a:custGeom>
            <a:avLst/>
            <a:gdLst>
              <a:gd name="T0" fmla="*/ 90 w 312"/>
              <a:gd name="T1" fmla="*/ 0 h 309"/>
              <a:gd name="T2" fmla="*/ 0 w 312"/>
              <a:gd name="T3" fmla="*/ 219 h 309"/>
              <a:gd name="T4" fmla="*/ 222 w 312"/>
              <a:gd name="T5" fmla="*/ 309 h 309"/>
              <a:gd name="T6" fmla="*/ 312 w 312"/>
              <a:gd name="T7" fmla="*/ 90 h 309"/>
              <a:gd name="T8" fmla="*/ 90 w 312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" h="309">
                <a:moveTo>
                  <a:pt x="90" y="0"/>
                </a:moveTo>
                <a:lnTo>
                  <a:pt x="0" y="219"/>
                </a:lnTo>
                <a:lnTo>
                  <a:pt x="222" y="309"/>
                </a:lnTo>
                <a:lnTo>
                  <a:pt x="312" y="90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1" name="Freeform 58"/>
          <p:cNvSpPr>
            <a:spLocks/>
          </p:cNvSpPr>
          <p:nvPr/>
        </p:nvSpPr>
        <p:spPr bwMode="auto">
          <a:xfrm>
            <a:off x="3699820" y="1766272"/>
            <a:ext cx="116945" cy="154405"/>
          </a:xfrm>
          <a:custGeom>
            <a:avLst/>
            <a:gdLst>
              <a:gd name="T0" fmla="*/ 40 w 205"/>
              <a:gd name="T1" fmla="*/ 0 h 203"/>
              <a:gd name="T2" fmla="*/ 0 w 205"/>
              <a:gd name="T3" fmla="*/ 165 h 203"/>
              <a:gd name="T4" fmla="*/ 165 w 205"/>
              <a:gd name="T5" fmla="*/ 203 h 203"/>
              <a:gd name="T6" fmla="*/ 205 w 205"/>
              <a:gd name="T7" fmla="*/ 38 h 203"/>
              <a:gd name="T8" fmla="*/ 40 w 205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3">
                <a:moveTo>
                  <a:pt x="40" y="0"/>
                </a:moveTo>
                <a:lnTo>
                  <a:pt x="0" y="165"/>
                </a:lnTo>
                <a:lnTo>
                  <a:pt x="165" y="203"/>
                </a:lnTo>
                <a:lnTo>
                  <a:pt x="205" y="38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2" name="Freeform 59"/>
          <p:cNvSpPr>
            <a:spLocks/>
          </p:cNvSpPr>
          <p:nvPr/>
        </p:nvSpPr>
        <p:spPr bwMode="auto">
          <a:xfrm>
            <a:off x="3516700" y="2224169"/>
            <a:ext cx="143063" cy="191233"/>
          </a:xfrm>
          <a:custGeom>
            <a:avLst/>
            <a:gdLst>
              <a:gd name="T0" fmla="*/ 163 w 396"/>
              <a:gd name="T1" fmla="*/ 0 h 397"/>
              <a:gd name="T2" fmla="*/ 0 w 396"/>
              <a:gd name="T3" fmla="*/ 234 h 397"/>
              <a:gd name="T4" fmla="*/ 233 w 396"/>
              <a:gd name="T5" fmla="*/ 397 h 397"/>
              <a:gd name="T6" fmla="*/ 396 w 396"/>
              <a:gd name="T7" fmla="*/ 163 h 397"/>
              <a:gd name="T8" fmla="*/ 163 w 396"/>
              <a:gd name="T9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397">
                <a:moveTo>
                  <a:pt x="163" y="0"/>
                </a:moveTo>
                <a:lnTo>
                  <a:pt x="0" y="234"/>
                </a:lnTo>
                <a:lnTo>
                  <a:pt x="233" y="397"/>
                </a:lnTo>
                <a:lnTo>
                  <a:pt x="396" y="163"/>
                </a:lnTo>
                <a:lnTo>
                  <a:pt x="163" y="0"/>
                </a:lnTo>
                <a:close/>
              </a:path>
            </a:pathLst>
          </a:custGeom>
          <a:solidFill>
            <a:srgbClr val="47567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3" name="Freeform 60"/>
          <p:cNvSpPr>
            <a:spLocks/>
          </p:cNvSpPr>
          <p:nvPr/>
        </p:nvSpPr>
        <p:spPr bwMode="auto">
          <a:xfrm>
            <a:off x="3516700" y="2224167"/>
            <a:ext cx="225905" cy="301967"/>
          </a:xfrm>
          <a:custGeom>
            <a:avLst/>
            <a:gdLst>
              <a:gd name="T0" fmla="*/ 163 w 396"/>
              <a:gd name="T1" fmla="*/ 0 h 397"/>
              <a:gd name="T2" fmla="*/ 0 w 396"/>
              <a:gd name="T3" fmla="*/ 234 h 397"/>
              <a:gd name="T4" fmla="*/ 233 w 396"/>
              <a:gd name="T5" fmla="*/ 397 h 397"/>
              <a:gd name="T6" fmla="*/ 396 w 396"/>
              <a:gd name="T7" fmla="*/ 163 h 397"/>
              <a:gd name="T8" fmla="*/ 163 w 396"/>
              <a:gd name="T9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397">
                <a:moveTo>
                  <a:pt x="163" y="0"/>
                </a:moveTo>
                <a:lnTo>
                  <a:pt x="0" y="234"/>
                </a:lnTo>
                <a:lnTo>
                  <a:pt x="233" y="397"/>
                </a:lnTo>
                <a:lnTo>
                  <a:pt x="396" y="163"/>
                </a:lnTo>
                <a:lnTo>
                  <a:pt x="16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55"/>
          <p:cNvSpPr>
            <a:spLocks/>
          </p:cNvSpPr>
          <p:nvPr/>
        </p:nvSpPr>
        <p:spPr bwMode="auto">
          <a:xfrm>
            <a:off x="4783158" y="1423232"/>
            <a:ext cx="96322" cy="127195"/>
          </a:xfrm>
          <a:custGeom>
            <a:avLst/>
            <a:gdLst>
              <a:gd name="T0" fmla="*/ 90 w 312"/>
              <a:gd name="T1" fmla="*/ 0 h 309"/>
              <a:gd name="T2" fmla="*/ 0 w 312"/>
              <a:gd name="T3" fmla="*/ 219 h 309"/>
              <a:gd name="T4" fmla="*/ 222 w 312"/>
              <a:gd name="T5" fmla="*/ 309 h 309"/>
              <a:gd name="T6" fmla="*/ 312 w 312"/>
              <a:gd name="T7" fmla="*/ 90 h 309"/>
              <a:gd name="T8" fmla="*/ 90 w 312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" h="309">
                <a:moveTo>
                  <a:pt x="90" y="0"/>
                </a:moveTo>
                <a:lnTo>
                  <a:pt x="0" y="219"/>
                </a:lnTo>
                <a:lnTo>
                  <a:pt x="222" y="309"/>
                </a:lnTo>
                <a:lnTo>
                  <a:pt x="312" y="90"/>
                </a:lnTo>
                <a:lnTo>
                  <a:pt x="90" y="0"/>
                </a:lnTo>
                <a:close/>
              </a:path>
            </a:pathLst>
          </a:custGeom>
          <a:solidFill>
            <a:srgbClr val="CFD5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47"/>
          <p:cNvSpPr>
            <a:spLocks/>
          </p:cNvSpPr>
          <p:nvPr/>
        </p:nvSpPr>
        <p:spPr bwMode="auto">
          <a:xfrm>
            <a:off x="5462560" y="1659434"/>
            <a:ext cx="67315" cy="98881"/>
          </a:xfrm>
          <a:custGeom>
            <a:avLst/>
            <a:gdLst>
              <a:gd name="T0" fmla="*/ 0 w 236"/>
              <a:gd name="T1" fmla="*/ 0 h 260"/>
              <a:gd name="T2" fmla="*/ 21 w 236"/>
              <a:gd name="T3" fmla="*/ 260 h 260"/>
              <a:gd name="T4" fmla="*/ 236 w 236"/>
              <a:gd name="T5" fmla="*/ 112 h 260"/>
              <a:gd name="T6" fmla="*/ 0 w 236"/>
              <a:gd name="T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" h="260">
                <a:moveTo>
                  <a:pt x="0" y="0"/>
                </a:moveTo>
                <a:lnTo>
                  <a:pt x="21" y="260"/>
                </a:lnTo>
                <a:lnTo>
                  <a:pt x="236" y="112"/>
                </a:lnTo>
                <a:lnTo>
                  <a:pt x="0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45"/>
          <p:cNvSpPr>
            <a:spLocks/>
          </p:cNvSpPr>
          <p:nvPr/>
        </p:nvSpPr>
        <p:spPr bwMode="auto">
          <a:xfrm rot="2134219">
            <a:off x="7168468" y="1661341"/>
            <a:ext cx="48680" cy="64907"/>
          </a:xfrm>
          <a:custGeom>
            <a:avLst/>
            <a:gdLst>
              <a:gd name="T0" fmla="*/ 28 w 41"/>
              <a:gd name="T1" fmla="*/ 0 h 41"/>
              <a:gd name="T2" fmla="*/ 28 w 41"/>
              <a:gd name="T3" fmla="*/ 0 h 41"/>
              <a:gd name="T4" fmla="*/ 0 w 41"/>
              <a:gd name="T5" fmla="*/ 13 h 41"/>
              <a:gd name="T6" fmla="*/ 13 w 41"/>
              <a:gd name="T7" fmla="*/ 41 h 41"/>
              <a:gd name="T8" fmla="*/ 13 w 41"/>
              <a:gd name="T9" fmla="*/ 41 h 41"/>
              <a:gd name="T10" fmla="*/ 41 w 41"/>
              <a:gd name="T11" fmla="*/ 28 h 41"/>
              <a:gd name="T12" fmla="*/ 41 w 41"/>
              <a:gd name="T13" fmla="*/ 28 h 41"/>
              <a:gd name="T14" fmla="*/ 28 w 4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41">
                <a:moveTo>
                  <a:pt x="28" y="0"/>
                </a:moveTo>
                <a:lnTo>
                  <a:pt x="28" y="0"/>
                </a:lnTo>
                <a:lnTo>
                  <a:pt x="0" y="13"/>
                </a:lnTo>
                <a:lnTo>
                  <a:pt x="13" y="41"/>
                </a:lnTo>
                <a:lnTo>
                  <a:pt x="13" y="41"/>
                </a:lnTo>
                <a:lnTo>
                  <a:pt x="41" y="28"/>
                </a:lnTo>
                <a:lnTo>
                  <a:pt x="41" y="28"/>
                </a:lnTo>
                <a:lnTo>
                  <a:pt x="28" y="0"/>
                </a:lnTo>
                <a:close/>
              </a:path>
            </a:pathLst>
          </a:custGeom>
          <a:solidFill>
            <a:srgbClr val="4C6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47"/>
          <p:cNvSpPr>
            <a:spLocks/>
          </p:cNvSpPr>
          <p:nvPr/>
        </p:nvSpPr>
        <p:spPr bwMode="auto">
          <a:xfrm rot="2741972">
            <a:off x="1933202" y="1872245"/>
            <a:ext cx="70596" cy="58331"/>
          </a:xfrm>
          <a:custGeom>
            <a:avLst/>
            <a:gdLst>
              <a:gd name="T0" fmla="*/ 0 w 236"/>
              <a:gd name="T1" fmla="*/ 0 h 260"/>
              <a:gd name="T2" fmla="*/ 21 w 236"/>
              <a:gd name="T3" fmla="*/ 260 h 260"/>
              <a:gd name="T4" fmla="*/ 236 w 236"/>
              <a:gd name="T5" fmla="*/ 112 h 260"/>
              <a:gd name="T6" fmla="*/ 0 w 236"/>
              <a:gd name="T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" h="260">
                <a:moveTo>
                  <a:pt x="0" y="0"/>
                </a:moveTo>
                <a:lnTo>
                  <a:pt x="21" y="260"/>
                </a:lnTo>
                <a:lnTo>
                  <a:pt x="236" y="112"/>
                </a:lnTo>
                <a:lnTo>
                  <a:pt x="0" y="0"/>
                </a:lnTo>
                <a:close/>
              </a:path>
            </a:pathLst>
          </a:custGeom>
          <a:solidFill>
            <a:srgbClr val="848EA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5" name="Group 5"/>
          <p:cNvGrpSpPr>
            <a:grpSpLocks noChangeAspect="1"/>
          </p:cNvGrpSpPr>
          <p:nvPr/>
        </p:nvGrpSpPr>
        <p:grpSpPr bwMode="auto">
          <a:xfrm>
            <a:off x="7753091" y="5768522"/>
            <a:ext cx="959338" cy="678757"/>
            <a:chOff x="1640" y="963"/>
            <a:chExt cx="2480" cy="1316"/>
          </a:xfrm>
          <a:solidFill>
            <a:schemeClr val="bg1"/>
          </a:solidFill>
        </p:grpSpPr>
        <p:sp>
          <p:nvSpPr>
            <p:cNvPr id="76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9811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6" y="1878231"/>
            <a:ext cx="8593931" cy="4327311"/>
          </a:xfrm>
        </p:spPr>
        <p:txBody>
          <a:bodyPr/>
          <a:lstStyle>
            <a:lvl1pPr marL="269946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3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9" name="Trójkąt równoramienny 8"/>
          <p:cNvSpPr/>
          <p:nvPr userDrawn="1"/>
        </p:nvSpPr>
        <p:spPr>
          <a:xfrm rot="5400000">
            <a:off x="339720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676863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30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60646" y="1878230"/>
            <a:ext cx="4219769" cy="4327311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10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3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1" name="Trójkąt równoramienny 10"/>
          <p:cNvSpPr/>
          <p:nvPr userDrawn="1"/>
        </p:nvSpPr>
        <p:spPr>
          <a:xfrm rot="5400000">
            <a:off x="339720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54222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30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3202619" y="1878230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6118322" y="1878230"/>
            <a:ext cx="2762088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3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2" name="Trójkąt równoramienny 11"/>
          <p:cNvSpPr/>
          <p:nvPr userDrawn="1"/>
        </p:nvSpPr>
        <p:spPr>
          <a:xfrm rot="5400000">
            <a:off x="339720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96183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878230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878229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3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2" name="Trójkąt równoramienny 11"/>
          <p:cNvSpPr/>
          <p:nvPr userDrawn="1"/>
        </p:nvSpPr>
        <p:spPr>
          <a:xfrm rot="5400000">
            <a:off x="339720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8509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1878230"/>
            <a:ext cx="4184754" cy="4327311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  <a:p>
            <a:pPr lvl="1"/>
            <a:r>
              <a:rPr lang="pl-PL"/>
              <a:t>Click to edit content</a:t>
            </a:r>
          </a:p>
          <a:p>
            <a:pPr lvl="2"/>
            <a:r>
              <a:rPr lang="pl-PL"/>
              <a:t>Click to edit content</a:t>
            </a:r>
          </a:p>
          <a:p>
            <a:pPr lvl="3"/>
            <a:r>
              <a:rPr lang="pl-PL"/>
              <a:t>Click to edit content</a:t>
            </a:r>
          </a:p>
          <a:p>
            <a:pPr lvl="4"/>
            <a:r>
              <a:rPr lang="pl-PL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16" y="1878229"/>
            <a:ext cx="4184754" cy="2075937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286916" y="4114801"/>
            <a:ext cx="4184754" cy="2090736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882453"/>
            <a:ext cx="8358916" cy="490537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/>
              <a:t>EDIT SUBTITLE</a:t>
            </a:r>
          </a:p>
        </p:txBody>
      </p:sp>
      <p:sp>
        <p:nvSpPr>
          <p:cNvPr id="12" name="Trójkąt równoramienny 11"/>
          <p:cNvSpPr/>
          <p:nvPr userDrawn="1"/>
        </p:nvSpPr>
        <p:spPr>
          <a:xfrm rot="5400000">
            <a:off x="339720" y="1056340"/>
            <a:ext cx="220797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842632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screen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quarter" idx="10" hasCustomPrompt="1"/>
          </p:nvPr>
        </p:nvSpPr>
        <p:spPr>
          <a:xfrm>
            <a:off x="0" y="4"/>
            <a:ext cx="9144000" cy="6857999"/>
          </a:xfrm>
        </p:spPr>
        <p:txBody>
          <a:bodyPr anchor="b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/>
              <a:t>Full size screen shot.</a:t>
            </a:r>
            <a:br>
              <a:rPr lang="pl-PL"/>
            </a:br>
            <a:r>
              <a:rPr lang="pl-PL"/>
              <a:t>Right click to paste picture if copying from other slide. </a:t>
            </a:r>
            <a:br>
              <a:rPr lang="pl-PL"/>
            </a:br>
            <a:r>
              <a:rPr lang="pl-PL"/>
              <a:t>Left click in center to browse for file to place.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373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screen sho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quarter" idx="10" hasCustomPrompt="1"/>
          </p:nvPr>
        </p:nvSpPr>
        <p:spPr>
          <a:xfrm>
            <a:off x="0" y="4"/>
            <a:ext cx="9144000" cy="6857999"/>
          </a:xfrm>
        </p:spPr>
        <p:txBody>
          <a:bodyPr anchor="b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Full size screen shot.</a:t>
            </a:r>
            <a:br>
              <a:rPr lang="pl-PL" dirty="0"/>
            </a:br>
            <a:r>
              <a:rPr lang="pl-PL" dirty="0"/>
              <a:t>Right click to paste picture if copying from other slide. </a:t>
            </a:r>
            <a:br>
              <a:rPr lang="pl-PL" dirty="0"/>
            </a:br>
            <a:r>
              <a:rPr lang="pl-PL" dirty="0"/>
              <a:t>Left click in center to browse for file to place.</a:t>
            </a:r>
            <a:endParaRPr lang="en-US" dirty="0"/>
          </a:p>
        </p:txBody>
      </p:sp>
      <p:sp>
        <p:nvSpPr>
          <p:cNvPr id="4" name="Tytuł 1"/>
          <p:cNvSpPr>
            <a:spLocks noGrp="1"/>
          </p:cNvSpPr>
          <p:nvPr>
            <p:ph type="title" hasCustomPrompt="1"/>
          </p:nvPr>
        </p:nvSpPr>
        <p:spPr>
          <a:xfrm>
            <a:off x="286922" y="365129"/>
            <a:ext cx="8593493" cy="502623"/>
          </a:xfrm>
        </p:spPr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2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Goal Status</a:t>
            </a:r>
            <a:endParaRPr lang="en-US"/>
          </a:p>
        </p:txBody>
      </p:sp>
      <p:sp>
        <p:nvSpPr>
          <p:cNvPr id="8" name="Symbol zastępczy tekstu 10"/>
          <p:cNvSpPr>
            <a:spLocks noGrp="1"/>
          </p:cNvSpPr>
          <p:nvPr>
            <p:ph type="body" sz="quarter" idx="16" hasCustomPrompt="1"/>
          </p:nvPr>
        </p:nvSpPr>
        <p:spPr>
          <a:xfrm>
            <a:off x="286941" y="2174792"/>
            <a:ext cx="2762250" cy="4030749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9" name="Symbol zastępczy tekstu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18160" y="2174792"/>
            <a:ext cx="2762250" cy="4030749"/>
          </a:xfrm>
        </p:spPr>
        <p:txBody>
          <a:bodyPr/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10" name="Symbol zastępczy tekstu 10"/>
          <p:cNvSpPr>
            <a:spLocks noGrp="1"/>
          </p:cNvSpPr>
          <p:nvPr>
            <p:ph type="body" sz="quarter" idx="18" hasCustomPrompt="1"/>
          </p:nvPr>
        </p:nvSpPr>
        <p:spPr>
          <a:xfrm>
            <a:off x="3202538" y="2174792"/>
            <a:ext cx="2762250" cy="4030749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sp>
        <p:nvSpPr>
          <p:cNvPr id="11" name="Prostokąt 10"/>
          <p:cNvSpPr/>
          <p:nvPr userDrawn="1"/>
        </p:nvSpPr>
        <p:spPr>
          <a:xfrm>
            <a:off x="286922" y="1421028"/>
            <a:ext cx="2762275" cy="531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721821" y="1509585"/>
            <a:ext cx="158762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COMPLETED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Prostokąt 12"/>
          <p:cNvSpPr/>
          <p:nvPr userDrawn="1"/>
        </p:nvSpPr>
        <p:spPr>
          <a:xfrm>
            <a:off x="3202518" y="1421028"/>
            <a:ext cx="2762275" cy="531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4" name="pole tekstowe 13"/>
          <p:cNvSpPr txBox="1"/>
          <p:nvPr userDrawn="1"/>
        </p:nvSpPr>
        <p:spPr>
          <a:xfrm>
            <a:off x="3643947" y="1509585"/>
            <a:ext cx="98496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ACTIVE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Prostokąt 14"/>
          <p:cNvSpPr/>
          <p:nvPr userDrawn="1"/>
        </p:nvSpPr>
        <p:spPr>
          <a:xfrm>
            <a:off x="6118165" y="1421028"/>
            <a:ext cx="2762275" cy="531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pole tekstowe 15"/>
          <p:cNvSpPr txBox="1"/>
          <p:nvPr userDrawn="1"/>
        </p:nvSpPr>
        <p:spPr>
          <a:xfrm>
            <a:off x="6523007" y="1509585"/>
            <a:ext cx="140807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UPCOMING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9625" y="1578757"/>
            <a:ext cx="161912" cy="21588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052" y="1556141"/>
            <a:ext cx="226223" cy="238499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3322" y="1509580"/>
            <a:ext cx="224784" cy="3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222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Goal Timeline</a:t>
            </a:r>
            <a:endParaRPr lang="en-US"/>
          </a:p>
        </p:txBody>
      </p:sp>
      <p:sp>
        <p:nvSpPr>
          <p:cNvPr id="11" name="Prostokąt 10"/>
          <p:cNvSpPr/>
          <p:nvPr userDrawn="1"/>
        </p:nvSpPr>
        <p:spPr>
          <a:xfrm>
            <a:off x="286917" y="1421028"/>
            <a:ext cx="535784" cy="531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Symbol zastępczy tekstu 10"/>
          <p:cNvSpPr>
            <a:spLocks noGrp="1"/>
          </p:cNvSpPr>
          <p:nvPr>
            <p:ph type="body" sz="quarter" idx="19" hasCustomPrompt="1"/>
          </p:nvPr>
        </p:nvSpPr>
        <p:spPr>
          <a:xfrm>
            <a:off x="6326159" y="142102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18" name="Symbol zastępczy tekstu 10"/>
          <p:cNvSpPr>
            <a:spLocks noGrp="1"/>
          </p:cNvSpPr>
          <p:nvPr>
            <p:ph type="body" sz="quarter" idx="20" hasCustomPrompt="1"/>
          </p:nvPr>
        </p:nvSpPr>
        <p:spPr>
          <a:xfrm>
            <a:off x="6326159" y="4712868"/>
            <a:ext cx="2554255" cy="1505053"/>
          </a:xfrm>
        </p:spPr>
        <p:txBody>
          <a:bodyPr/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19" name="Symbol zastępczy tekstu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26159" y="306694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sp>
        <p:nvSpPr>
          <p:cNvPr id="25" name="Prostokąt 24"/>
          <p:cNvSpPr/>
          <p:nvPr userDrawn="1"/>
        </p:nvSpPr>
        <p:spPr>
          <a:xfrm>
            <a:off x="286921" y="3061196"/>
            <a:ext cx="535785" cy="531341"/>
          </a:xfrm>
          <a:prstGeom prst="rect">
            <a:avLst/>
          </a:prstGeom>
          <a:solidFill>
            <a:srgbClr val="EB5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6" name="Prostokąt 25"/>
          <p:cNvSpPr/>
          <p:nvPr userDrawn="1"/>
        </p:nvSpPr>
        <p:spPr>
          <a:xfrm>
            <a:off x="286916" y="4712868"/>
            <a:ext cx="535786" cy="531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Symbol zastępczy tekstu 10"/>
          <p:cNvSpPr>
            <a:spLocks noGrp="1"/>
          </p:cNvSpPr>
          <p:nvPr>
            <p:ph type="body" sz="quarter" idx="22" hasCustomPrompt="1"/>
          </p:nvPr>
        </p:nvSpPr>
        <p:spPr>
          <a:xfrm>
            <a:off x="3574432" y="142102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28" name="Symbol zastępczy tekstu 10"/>
          <p:cNvSpPr>
            <a:spLocks noGrp="1"/>
          </p:cNvSpPr>
          <p:nvPr>
            <p:ph type="body" sz="quarter" idx="23" hasCustomPrompt="1"/>
          </p:nvPr>
        </p:nvSpPr>
        <p:spPr>
          <a:xfrm>
            <a:off x="3574432" y="4712868"/>
            <a:ext cx="2554255" cy="1505053"/>
          </a:xfrm>
        </p:spPr>
        <p:txBody>
          <a:bodyPr/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29" name="Symbol zastępczy tekstu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74432" y="306694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sp>
        <p:nvSpPr>
          <p:cNvPr id="30" name="Symbol zastępczy tekstu 10"/>
          <p:cNvSpPr>
            <a:spLocks noGrp="1"/>
          </p:cNvSpPr>
          <p:nvPr>
            <p:ph type="body" sz="quarter" idx="25" hasCustomPrompt="1"/>
          </p:nvPr>
        </p:nvSpPr>
        <p:spPr>
          <a:xfrm>
            <a:off x="822706" y="142102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Completed projects</a:t>
            </a:r>
            <a:endParaRPr lang="en-US"/>
          </a:p>
        </p:txBody>
      </p:sp>
      <p:sp>
        <p:nvSpPr>
          <p:cNvPr id="31" name="Symbol zastępczy tekstu 10"/>
          <p:cNvSpPr>
            <a:spLocks noGrp="1"/>
          </p:cNvSpPr>
          <p:nvPr>
            <p:ph type="body" sz="quarter" idx="26" hasCustomPrompt="1"/>
          </p:nvPr>
        </p:nvSpPr>
        <p:spPr>
          <a:xfrm>
            <a:off x="822706" y="4712868"/>
            <a:ext cx="2554255" cy="1505053"/>
          </a:xfrm>
        </p:spPr>
        <p:txBody>
          <a:bodyPr/>
          <a:lstStyle>
            <a:lvl1pPr marL="0" indent="0">
              <a:buNone/>
              <a:defRPr sz="1500"/>
            </a:lvl1pPr>
          </a:lstStyle>
          <a:p>
            <a:pPr lvl="0"/>
            <a:r>
              <a:rPr lang="pl-PL"/>
              <a:t>Upcoming projects</a:t>
            </a:r>
            <a:endParaRPr lang="en-US"/>
          </a:p>
        </p:txBody>
      </p:sp>
      <p:sp>
        <p:nvSpPr>
          <p:cNvPr id="32" name="Symbol zastępczy tekstu 10"/>
          <p:cNvSpPr>
            <a:spLocks noGrp="1"/>
          </p:cNvSpPr>
          <p:nvPr>
            <p:ph type="body" sz="quarter" idx="27" hasCustomPrompt="1"/>
          </p:nvPr>
        </p:nvSpPr>
        <p:spPr>
          <a:xfrm>
            <a:off x="822706" y="3066948"/>
            <a:ext cx="2554255" cy="1505053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pPr lvl="0"/>
            <a:r>
              <a:rPr lang="pl-PL"/>
              <a:t>Active projects</a:t>
            </a:r>
            <a:endParaRPr lang="en-US"/>
          </a:p>
        </p:txBody>
      </p:sp>
      <p:pic>
        <p:nvPicPr>
          <p:cNvPr id="39" name="Obraz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96" y="4870593"/>
            <a:ext cx="161912" cy="215883"/>
          </a:xfrm>
          <a:prstGeom prst="rect">
            <a:avLst/>
          </a:prstGeom>
        </p:spPr>
      </p:pic>
      <p:pic>
        <p:nvPicPr>
          <p:cNvPr id="40" name="Obraz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190" y="1556141"/>
            <a:ext cx="226223" cy="238499"/>
          </a:xfrm>
          <a:prstGeom prst="rect">
            <a:avLst/>
          </a:prstGeom>
        </p:spPr>
      </p:pic>
      <p:pic>
        <p:nvPicPr>
          <p:cNvPr id="41" name="Obraz 4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624" y="3165180"/>
            <a:ext cx="224784" cy="323373"/>
          </a:xfrm>
          <a:prstGeom prst="rect">
            <a:avLst/>
          </a:prstGeom>
        </p:spPr>
      </p:pic>
      <p:sp>
        <p:nvSpPr>
          <p:cNvPr id="4" name="Symbol zastępczy tekstu 3"/>
          <p:cNvSpPr>
            <a:spLocks noGrp="1"/>
          </p:cNvSpPr>
          <p:nvPr>
            <p:ph type="body" sz="quarter" idx="28" hasCustomPrompt="1"/>
          </p:nvPr>
        </p:nvSpPr>
        <p:spPr>
          <a:xfrm>
            <a:off x="2701529" y="1048973"/>
            <a:ext cx="675084" cy="301625"/>
          </a:xfrm>
        </p:spPr>
        <p:txBody>
          <a:bodyPr>
            <a:noAutofit/>
          </a:bodyPr>
          <a:lstStyle>
            <a:lvl1pPr marL="0" indent="0" algn="r">
              <a:buNone/>
              <a:defRPr sz="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pl-PL" sz="1100"/>
              <a:t>YEAR</a:t>
            </a:r>
            <a:endParaRPr lang="en-US"/>
          </a:p>
        </p:txBody>
      </p:sp>
      <p:sp>
        <p:nvSpPr>
          <p:cNvPr id="20" name="Symbol zastępczy tekstu 3"/>
          <p:cNvSpPr>
            <a:spLocks noGrp="1"/>
          </p:cNvSpPr>
          <p:nvPr>
            <p:ph type="body" sz="quarter" idx="29" hasCustomPrompt="1"/>
          </p:nvPr>
        </p:nvSpPr>
        <p:spPr>
          <a:xfrm>
            <a:off x="5453598" y="1048973"/>
            <a:ext cx="675084" cy="301625"/>
          </a:xfrm>
        </p:spPr>
        <p:txBody>
          <a:bodyPr>
            <a:noAutofit/>
          </a:bodyPr>
          <a:lstStyle>
            <a:lvl1pPr marL="0" indent="0" algn="r">
              <a:buNone/>
              <a:defRPr sz="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pl-PL" sz="1100"/>
              <a:t>YEAR</a:t>
            </a:r>
            <a:endParaRPr lang="en-US"/>
          </a:p>
        </p:txBody>
      </p:sp>
      <p:sp>
        <p:nvSpPr>
          <p:cNvPr id="21" name="Symbol zastępczy tekstu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5325" y="1048973"/>
            <a:ext cx="675084" cy="301625"/>
          </a:xfrm>
        </p:spPr>
        <p:txBody>
          <a:bodyPr>
            <a:noAutofit/>
          </a:bodyPr>
          <a:lstStyle>
            <a:lvl1pPr marL="0" indent="0" algn="r">
              <a:buNone/>
              <a:defRPr sz="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pl-PL" sz="1100"/>
              <a:t>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Empty +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0" y="2"/>
            <a:ext cx="5491870" cy="6773332"/>
            <a:chOff x="-2080" y="-2433"/>
            <a:chExt cx="6947" cy="642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-2080" y="-2433"/>
              <a:ext cx="6947" cy="6426"/>
            </a:xfrm>
            <a:custGeom>
              <a:avLst/>
              <a:gdLst>
                <a:gd name="T0" fmla="*/ 6947 w 6947"/>
                <a:gd name="T1" fmla="*/ 0 h 6426"/>
                <a:gd name="T2" fmla="*/ 4916 w 6947"/>
                <a:gd name="T3" fmla="*/ 0 h 6426"/>
                <a:gd name="T4" fmla="*/ 0 w 6947"/>
                <a:gd name="T5" fmla="*/ 1335 h 6426"/>
                <a:gd name="T6" fmla="*/ 0 w 6947"/>
                <a:gd name="T7" fmla="*/ 4089 h 6426"/>
                <a:gd name="T8" fmla="*/ 2350 w 6947"/>
                <a:gd name="T9" fmla="*/ 6426 h 6426"/>
                <a:gd name="T10" fmla="*/ 5249 w 6947"/>
                <a:gd name="T11" fmla="*/ 6426 h 6426"/>
                <a:gd name="T12" fmla="*/ 6947 w 6947"/>
                <a:gd name="T13" fmla="*/ 0 h 6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7" h="6426">
                  <a:moveTo>
                    <a:pt x="6947" y="0"/>
                  </a:moveTo>
                  <a:lnTo>
                    <a:pt x="4916" y="0"/>
                  </a:lnTo>
                  <a:lnTo>
                    <a:pt x="0" y="1335"/>
                  </a:lnTo>
                  <a:lnTo>
                    <a:pt x="0" y="4089"/>
                  </a:lnTo>
                  <a:lnTo>
                    <a:pt x="2350" y="6426"/>
                  </a:lnTo>
                  <a:lnTo>
                    <a:pt x="5249" y="6426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rgbClr val="EBF5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2080" y="-2433"/>
              <a:ext cx="6947" cy="6426"/>
            </a:xfrm>
            <a:custGeom>
              <a:avLst/>
              <a:gdLst>
                <a:gd name="T0" fmla="*/ 6947 w 6947"/>
                <a:gd name="T1" fmla="*/ 0 h 6426"/>
                <a:gd name="T2" fmla="*/ 4916 w 6947"/>
                <a:gd name="T3" fmla="*/ 0 h 6426"/>
                <a:gd name="T4" fmla="*/ 0 w 6947"/>
                <a:gd name="T5" fmla="*/ 1335 h 6426"/>
                <a:gd name="T6" fmla="*/ 0 w 6947"/>
                <a:gd name="T7" fmla="*/ 4089 h 6426"/>
                <a:gd name="T8" fmla="*/ 2350 w 6947"/>
                <a:gd name="T9" fmla="*/ 6426 h 6426"/>
                <a:gd name="T10" fmla="*/ 5249 w 6947"/>
                <a:gd name="T11" fmla="*/ 6426 h 6426"/>
                <a:gd name="T12" fmla="*/ 6947 w 6947"/>
                <a:gd name="T13" fmla="*/ 0 h 6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7" h="6426">
                  <a:moveTo>
                    <a:pt x="6947" y="0"/>
                  </a:moveTo>
                  <a:lnTo>
                    <a:pt x="4916" y="0"/>
                  </a:lnTo>
                  <a:lnTo>
                    <a:pt x="0" y="1335"/>
                  </a:lnTo>
                  <a:lnTo>
                    <a:pt x="0" y="4089"/>
                  </a:lnTo>
                  <a:lnTo>
                    <a:pt x="2350" y="6426"/>
                  </a:lnTo>
                  <a:lnTo>
                    <a:pt x="5249" y="6426"/>
                  </a:lnTo>
                  <a:lnTo>
                    <a:pt x="69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3668322"/>
            <a:ext cx="7470096" cy="1719533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5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3668322"/>
            <a:ext cx="7470096" cy="1719533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196976"/>
            <a:ext cx="8593931" cy="500856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/>
              <a:t>Click to edit content</a:t>
            </a:r>
          </a:p>
          <a:p>
            <a:pPr lvl="1"/>
            <a:r>
              <a:rPr lang="pl-PL" dirty="0"/>
              <a:t>Click to edit content</a:t>
            </a:r>
          </a:p>
          <a:p>
            <a:pPr lvl="2"/>
            <a:r>
              <a:rPr lang="pl-PL" dirty="0"/>
              <a:t>Click to edit content</a:t>
            </a:r>
          </a:p>
          <a:p>
            <a:pPr lvl="3"/>
            <a:r>
              <a:rPr lang="pl-PL" dirty="0"/>
              <a:t>Click to edit content</a:t>
            </a:r>
          </a:p>
          <a:p>
            <a:pPr lvl="4"/>
            <a:r>
              <a:rPr lang="pl-PL" dirty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7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ize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480" y="1196976"/>
            <a:ext cx="8593931" cy="5008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Up to nine lines of text.</a:t>
            </a:r>
          </a:p>
        </p:txBody>
      </p:sp>
    </p:spTree>
    <p:extLst>
      <p:ext uri="{BB962C8B-B14F-4D97-AF65-F5344CB8AC3E}">
        <p14:creationId xmlns:p14="http://schemas.microsoft.com/office/powerpoint/2010/main" val="173448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86918" y="365126"/>
            <a:ext cx="8593493" cy="50262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286918" y="1196975"/>
            <a:ext cx="8593493" cy="49799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pl-PL" dirty="0"/>
              <a:t>Click to edit content</a:t>
            </a:r>
          </a:p>
          <a:p>
            <a:pPr lvl="1"/>
            <a:r>
              <a:rPr lang="pl-PL" dirty="0"/>
              <a:t>Click to edit content</a:t>
            </a:r>
          </a:p>
          <a:p>
            <a:pPr lvl="2"/>
            <a:r>
              <a:rPr lang="pl-PL" dirty="0"/>
              <a:t>Click to edit content</a:t>
            </a:r>
          </a:p>
          <a:p>
            <a:pPr lvl="3"/>
            <a:r>
              <a:rPr lang="pl-PL" dirty="0"/>
              <a:t>Click to edit content</a:t>
            </a:r>
          </a:p>
          <a:p>
            <a:pPr lvl="4"/>
            <a:r>
              <a:rPr lang="pl-PL" dirty="0"/>
              <a:t>Click to edit content</a:t>
            </a:r>
            <a:endParaRPr lang="en-US" dirty="0"/>
          </a:p>
        </p:txBody>
      </p:sp>
      <p:sp>
        <p:nvSpPr>
          <p:cNvPr id="26" name="PoleTekstowe 1"/>
          <p:cNvSpPr txBox="1"/>
          <p:nvPr/>
        </p:nvSpPr>
        <p:spPr>
          <a:xfrm>
            <a:off x="286916" y="6465537"/>
            <a:ext cx="677108" cy="1615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600" b="0" dirty="0">
                <a:solidFill>
                  <a:schemeClr val="accent1"/>
                </a:solidFill>
                <a:latin typeface="+mj-lt"/>
                <a:cs typeface="Open Sans"/>
              </a:rPr>
              <a:t>www.luxoft.com</a:t>
            </a:r>
          </a:p>
        </p:txBody>
      </p:sp>
      <p:sp>
        <p:nvSpPr>
          <p:cNvPr id="10" name="Rectangle 4"/>
          <p:cNvSpPr/>
          <p:nvPr/>
        </p:nvSpPr>
        <p:spPr>
          <a:xfrm>
            <a:off x="8588182" y="6783577"/>
            <a:ext cx="555818" cy="76561"/>
          </a:xfrm>
          <a:custGeom>
            <a:avLst/>
            <a:gdLst/>
            <a:ahLst/>
            <a:cxnLst/>
            <a:rect l="l" t="t" r="r" b="b"/>
            <a:pathLst>
              <a:path w="555818" h="57421">
                <a:moveTo>
                  <a:pt x="57421" y="0"/>
                </a:moveTo>
                <a:lnTo>
                  <a:pt x="555818" y="0"/>
                </a:lnTo>
                <a:lnTo>
                  <a:pt x="555818" y="57421"/>
                </a:lnTo>
                <a:lnTo>
                  <a:pt x="0" y="57421"/>
                </a:lnTo>
                <a:close/>
              </a:path>
            </a:pathLst>
          </a:custGeom>
          <a:solidFill>
            <a:srgbClr val="FFE5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724525" y="6783577"/>
            <a:ext cx="2863659" cy="77924"/>
          </a:xfrm>
          <a:custGeom>
            <a:avLst/>
            <a:gdLst/>
            <a:ahLst/>
            <a:cxnLst/>
            <a:rect l="l" t="t" r="r" b="b"/>
            <a:pathLst>
              <a:path w="2863659" h="58443">
                <a:moveTo>
                  <a:pt x="0" y="0"/>
                </a:moveTo>
                <a:lnTo>
                  <a:pt x="92107" y="0"/>
                </a:lnTo>
                <a:lnTo>
                  <a:pt x="2806238" y="0"/>
                </a:lnTo>
                <a:lnTo>
                  <a:pt x="2863659" y="57421"/>
                </a:lnTo>
                <a:lnTo>
                  <a:pt x="92107" y="57421"/>
                </a:lnTo>
                <a:lnTo>
                  <a:pt x="92107" y="58443"/>
                </a:lnTo>
                <a:lnTo>
                  <a:pt x="0" y="58443"/>
                </a:lnTo>
                <a:close/>
              </a:path>
            </a:pathLst>
          </a:custGeom>
          <a:solidFill>
            <a:srgbClr val="E25A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-4" y="6783577"/>
            <a:ext cx="2862264" cy="77924"/>
          </a:xfrm>
          <a:prstGeom prst="rect">
            <a:avLst/>
          </a:prstGeom>
          <a:solidFill>
            <a:srgbClr val="043B7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62260" y="6783577"/>
            <a:ext cx="2862264" cy="77924"/>
          </a:xfrm>
          <a:prstGeom prst="rect">
            <a:avLst/>
          </a:prstGeom>
          <a:solidFill>
            <a:srgbClr val="C0195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4" name="Group 5"/>
          <p:cNvGrpSpPr>
            <a:grpSpLocks noChangeAspect="1"/>
          </p:cNvGrpSpPr>
          <p:nvPr/>
        </p:nvGrpSpPr>
        <p:grpSpPr bwMode="auto">
          <a:xfrm>
            <a:off x="8475589" y="6435932"/>
            <a:ext cx="430186" cy="304368"/>
            <a:chOff x="1640" y="963"/>
            <a:chExt cx="2480" cy="1316"/>
          </a:xfrm>
        </p:grpSpPr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9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None/>
        <a:defRPr sz="2300" b="1" kern="1200">
          <a:solidFill>
            <a:srgbClr val="EB571C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7000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Wingdings" panose="05000000000000000000" pitchFamily="2" charset="2"/>
        <a:buChar char="w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Arial" panose="020B0604020202020204" pitchFamily="34" charset="0"/>
        <a:buChar char="­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24447D"/>
        </a:buClr>
        <a:buFont typeface="Wingdings" panose="05000000000000000000" pitchFamily="2" charset="2"/>
        <a:buChar char="w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24447D"/>
        </a:buClr>
        <a:buFont typeface="Arial" panose="020B0604020202020204" pitchFamily="34" charset="0"/>
        <a:buChar char="­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Wingdings" panose="05000000000000000000" pitchFamily="2" charset="2"/>
        <a:buChar char="w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86920" y="365127"/>
            <a:ext cx="8593493" cy="50262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pl-PL"/>
              <a:t>Edit Title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286920" y="1196975"/>
            <a:ext cx="8593493" cy="49799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8" name="PoleTekstowe 1"/>
          <p:cNvSpPr txBox="1"/>
          <p:nvPr/>
        </p:nvSpPr>
        <p:spPr>
          <a:xfrm>
            <a:off x="286917" y="6524487"/>
            <a:ext cx="677108" cy="16158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600" b="0" dirty="0">
                <a:solidFill>
                  <a:schemeClr val="accent1"/>
                </a:solidFill>
                <a:latin typeface="+mj-lt"/>
                <a:cs typeface="Open Sans"/>
              </a:rPr>
              <a:t>www.luxoft.com</a:t>
            </a:r>
          </a:p>
        </p:txBody>
      </p:sp>
      <p:sp>
        <p:nvSpPr>
          <p:cNvPr id="10" name="Rectangle 4"/>
          <p:cNvSpPr/>
          <p:nvPr/>
        </p:nvSpPr>
        <p:spPr>
          <a:xfrm>
            <a:off x="8588182" y="6783578"/>
            <a:ext cx="555818" cy="76561"/>
          </a:xfrm>
          <a:custGeom>
            <a:avLst/>
            <a:gdLst/>
            <a:ahLst/>
            <a:cxnLst/>
            <a:rect l="l" t="t" r="r" b="b"/>
            <a:pathLst>
              <a:path w="555818" h="57421">
                <a:moveTo>
                  <a:pt x="57421" y="0"/>
                </a:moveTo>
                <a:lnTo>
                  <a:pt x="555818" y="0"/>
                </a:lnTo>
                <a:lnTo>
                  <a:pt x="555818" y="57421"/>
                </a:lnTo>
                <a:lnTo>
                  <a:pt x="0" y="57421"/>
                </a:lnTo>
                <a:close/>
              </a:path>
            </a:pathLst>
          </a:custGeom>
          <a:solidFill>
            <a:srgbClr val="FFE5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724527" y="6783578"/>
            <a:ext cx="2863659" cy="77924"/>
          </a:xfrm>
          <a:custGeom>
            <a:avLst/>
            <a:gdLst/>
            <a:ahLst/>
            <a:cxnLst/>
            <a:rect l="l" t="t" r="r" b="b"/>
            <a:pathLst>
              <a:path w="2863659" h="58443">
                <a:moveTo>
                  <a:pt x="0" y="0"/>
                </a:moveTo>
                <a:lnTo>
                  <a:pt x="92107" y="0"/>
                </a:lnTo>
                <a:lnTo>
                  <a:pt x="2806238" y="0"/>
                </a:lnTo>
                <a:lnTo>
                  <a:pt x="2863659" y="57421"/>
                </a:lnTo>
                <a:lnTo>
                  <a:pt x="92107" y="57421"/>
                </a:lnTo>
                <a:lnTo>
                  <a:pt x="92107" y="58443"/>
                </a:lnTo>
                <a:lnTo>
                  <a:pt x="0" y="58443"/>
                </a:lnTo>
                <a:close/>
              </a:path>
            </a:pathLst>
          </a:custGeom>
          <a:solidFill>
            <a:srgbClr val="E25A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-4" y="6783578"/>
            <a:ext cx="2862264" cy="77924"/>
          </a:xfrm>
          <a:prstGeom prst="rect">
            <a:avLst/>
          </a:prstGeom>
          <a:solidFill>
            <a:srgbClr val="043B7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62260" y="6783578"/>
            <a:ext cx="2862264" cy="77924"/>
          </a:xfrm>
          <a:prstGeom prst="rect">
            <a:avLst/>
          </a:prstGeom>
          <a:solidFill>
            <a:srgbClr val="C0195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4" name="Group 5"/>
          <p:cNvGrpSpPr>
            <a:grpSpLocks noChangeAspect="1"/>
          </p:cNvGrpSpPr>
          <p:nvPr/>
        </p:nvGrpSpPr>
        <p:grpSpPr bwMode="auto">
          <a:xfrm>
            <a:off x="8475589" y="6435932"/>
            <a:ext cx="430186" cy="304368"/>
            <a:chOff x="1640" y="963"/>
            <a:chExt cx="2480" cy="1316"/>
          </a:xfrm>
        </p:grpSpPr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2025" y="1440"/>
              <a:ext cx="246" cy="359"/>
            </a:xfrm>
            <a:custGeom>
              <a:avLst/>
              <a:gdLst>
                <a:gd name="T0" fmla="*/ 246 w 246"/>
                <a:gd name="T1" fmla="*/ 359 h 359"/>
                <a:gd name="T2" fmla="*/ 0 w 246"/>
                <a:gd name="T3" fmla="*/ 359 h 359"/>
                <a:gd name="T4" fmla="*/ 0 w 246"/>
                <a:gd name="T5" fmla="*/ 0 h 359"/>
                <a:gd name="T6" fmla="*/ 92 w 246"/>
                <a:gd name="T7" fmla="*/ 0 h 359"/>
                <a:gd name="T8" fmla="*/ 92 w 246"/>
                <a:gd name="T9" fmla="*/ 277 h 359"/>
                <a:gd name="T10" fmla="*/ 246 w 246"/>
                <a:gd name="T11" fmla="*/ 277 h 359"/>
                <a:gd name="T12" fmla="*/ 246 w 246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359">
                  <a:moveTo>
                    <a:pt x="246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77"/>
                  </a:lnTo>
                  <a:lnTo>
                    <a:pt x="246" y="277"/>
                  </a:lnTo>
                  <a:lnTo>
                    <a:pt x="246" y="359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2318" y="1440"/>
              <a:ext cx="309" cy="364"/>
            </a:xfrm>
            <a:custGeom>
              <a:avLst/>
              <a:gdLst>
                <a:gd name="T0" fmla="*/ 39 w 131"/>
                <a:gd name="T1" fmla="*/ 0 h 154"/>
                <a:gd name="T2" fmla="*/ 39 w 131"/>
                <a:gd name="T3" fmla="*/ 95 h 154"/>
                <a:gd name="T4" fmla="*/ 66 w 131"/>
                <a:gd name="T5" fmla="*/ 121 h 154"/>
                <a:gd name="T6" fmla="*/ 92 w 131"/>
                <a:gd name="T7" fmla="*/ 95 h 154"/>
                <a:gd name="T8" fmla="*/ 92 w 131"/>
                <a:gd name="T9" fmla="*/ 0 h 154"/>
                <a:gd name="T10" fmla="*/ 131 w 131"/>
                <a:gd name="T11" fmla="*/ 0 h 154"/>
                <a:gd name="T12" fmla="*/ 131 w 131"/>
                <a:gd name="T13" fmla="*/ 95 h 154"/>
                <a:gd name="T14" fmla="*/ 65 w 131"/>
                <a:gd name="T15" fmla="*/ 154 h 154"/>
                <a:gd name="T16" fmla="*/ 0 w 131"/>
                <a:gd name="T17" fmla="*/ 95 h 154"/>
                <a:gd name="T18" fmla="*/ 0 w 131"/>
                <a:gd name="T19" fmla="*/ 0 h 154"/>
                <a:gd name="T20" fmla="*/ 39 w 131"/>
                <a:gd name="T2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54">
                  <a:moveTo>
                    <a:pt x="39" y="0"/>
                  </a:moveTo>
                  <a:cubicBezTo>
                    <a:pt x="39" y="95"/>
                    <a:pt x="39" y="95"/>
                    <a:pt x="39" y="95"/>
                  </a:cubicBezTo>
                  <a:cubicBezTo>
                    <a:pt x="39" y="108"/>
                    <a:pt x="51" y="121"/>
                    <a:pt x="66" y="121"/>
                  </a:cubicBezTo>
                  <a:cubicBezTo>
                    <a:pt x="80" y="121"/>
                    <a:pt x="92" y="108"/>
                    <a:pt x="92" y="95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134"/>
                    <a:pt x="94" y="154"/>
                    <a:pt x="65" y="154"/>
                  </a:cubicBezTo>
                  <a:cubicBezTo>
                    <a:pt x="36" y="154"/>
                    <a:pt x="0" y="13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3085" y="1436"/>
              <a:ext cx="371" cy="371"/>
            </a:xfrm>
            <a:custGeom>
              <a:avLst/>
              <a:gdLst>
                <a:gd name="T0" fmla="*/ 157 w 157"/>
                <a:gd name="T1" fmla="*/ 79 h 157"/>
                <a:gd name="T2" fmla="*/ 79 w 157"/>
                <a:gd name="T3" fmla="*/ 157 h 157"/>
                <a:gd name="T4" fmla="*/ 0 w 157"/>
                <a:gd name="T5" fmla="*/ 79 h 157"/>
                <a:gd name="T6" fmla="*/ 79 w 157"/>
                <a:gd name="T7" fmla="*/ 0 h 157"/>
                <a:gd name="T8" fmla="*/ 157 w 157"/>
                <a:gd name="T9" fmla="*/ 79 h 157"/>
                <a:gd name="T10" fmla="*/ 79 w 157"/>
                <a:gd name="T11" fmla="*/ 122 h 157"/>
                <a:gd name="T12" fmla="*/ 118 w 157"/>
                <a:gd name="T13" fmla="*/ 79 h 157"/>
                <a:gd name="T14" fmla="*/ 78 w 157"/>
                <a:gd name="T15" fmla="*/ 35 h 157"/>
                <a:gd name="T16" fmla="*/ 39 w 157"/>
                <a:gd name="T17" fmla="*/ 79 h 157"/>
                <a:gd name="T18" fmla="*/ 79 w 157"/>
                <a:gd name="T19" fmla="*/ 1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7">
                  <a:moveTo>
                    <a:pt x="157" y="79"/>
                  </a:moveTo>
                  <a:cubicBezTo>
                    <a:pt x="157" y="126"/>
                    <a:pt x="121" y="157"/>
                    <a:pt x="79" y="157"/>
                  </a:cubicBezTo>
                  <a:cubicBezTo>
                    <a:pt x="36" y="157"/>
                    <a:pt x="0" y="126"/>
                    <a:pt x="0" y="79"/>
                  </a:cubicBezTo>
                  <a:cubicBezTo>
                    <a:pt x="0" y="31"/>
                    <a:pt x="36" y="0"/>
                    <a:pt x="79" y="0"/>
                  </a:cubicBezTo>
                  <a:cubicBezTo>
                    <a:pt x="121" y="0"/>
                    <a:pt x="157" y="32"/>
                    <a:pt x="157" y="79"/>
                  </a:cubicBezTo>
                  <a:close/>
                  <a:moveTo>
                    <a:pt x="79" y="122"/>
                  </a:moveTo>
                  <a:cubicBezTo>
                    <a:pt x="98" y="122"/>
                    <a:pt x="118" y="111"/>
                    <a:pt x="118" y="79"/>
                  </a:cubicBezTo>
                  <a:cubicBezTo>
                    <a:pt x="118" y="47"/>
                    <a:pt x="98" y="35"/>
                    <a:pt x="78" y="35"/>
                  </a:cubicBezTo>
                  <a:cubicBezTo>
                    <a:pt x="58" y="35"/>
                    <a:pt x="39" y="49"/>
                    <a:pt x="39" y="79"/>
                  </a:cubicBezTo>
                  <a:cubicBezTo>
                    <a:pt x="39" y="108"/>
                    <a:pt x="59" y="122"/>
                    <a:pt x="79" y="122"/>
                  </a:cubicBez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3520" y="1440"/>
              <a:ext cx="236" cy="359"/>
            </a:xfrm>
            <a:custGeom>
              <a:avLst/>
              <a:gdLst>
                <a:gd name="T0" fmla="*/ 236 w 236"/>
                <a:gd name="T1" fmla="*/ 81 h 359"/>
                <a:gd name="T2" fmla="*/ 90 w 236"/>
                <a:gd name="T3" fmla="*/ 81 h 359"/>
                <a:gd name="T4" fmla="*/ 90 w 236"/>
                <a:gd name="T5" fmla="*/ 147 h 359"/>
                <a:gd name="T6" fmla="*/ 234 w 236"/>
                <a:gd name="T7" fmla="*/ 147 h 359"/>
                <a:gd name="T8" fmla="*/ 234 w 236"/>
                <a:gd name="T9" fmla="*/ 227 h 359"/>
                <a:gd name="T10" fmla="*/ 90 w 236"/>
                <a:gd name="T11" fmla="*/ 227 h 359"/>
                <a:gd name="T12" fmla="*/ 90 w 236"/>
                <a:gd name="T13" fmla="*/ 359 h 359"/>
                <a:gd name="T14" fmla="*/ 0 w 236"/>
                <a:gd name="T15" fmla="*/ 359 h 359"/>
                <a:gd name="T16" fmla="*/ 0 w 236"/>
                <a:gd name="T17" fmla="*/ 0 h 359"/>
                <a:gd name="T18" fmla="*/ 236 w 236"/>
                <a:gd name="T19" fmla="*/ 0 h 359"/>
                <a:gd name="T20" fmla="*/ 236 w 236"/>
                <a:gd name="T21" fmla="*/ 8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359">
                  <a:moveTo>
                    <a:pt x="236" y="81"/>
                  </a:moveTo>
                  <a:lnTo>
                    <a:pt x="90" y="81"/>
                  </a:lnTo>
                  <a:lnTo>
                    <a:pt x="90" y="147"/>
                  </a:lnTo>
                  <a:lnTo>
                    <a:pt x="234" y="147"/>
                  </a:lnTo>
                  <a:lnTo>
                    <a:pt x="234" y="227"/>
                  </a:lnTo>
                  <a:lnTo>
                    <a:pt x="90" y="227"/>
                  </a:lnTo>
                  <a:lnTo>
                    <a:pt x="90" y="359"/>
                  </a:lnTo>
                  <a:lnTo>
                    <a:pt x="0" y="359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1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3827" y="1440"/>
              <a:ext cx="293" cy="359"/>
            </a:xfrm>
            <a:custGeom>
              <a:avLst/>
              <a:gdLst>
                <a:gd name="T0" fmla="*/ 293 w 293"/>
                <a:gd name="T1" fmla="*/ 0 h 359"/>
                <a:gd name="T2" fmla="*/ 293 w 293"/>
                <a:gd name="T3" fmla="*/ 81 h 359"/>
                <a:gd name="T4" fmla="*/ 191 w 293"/>
                <a:gd name="T5" fmla="*/ 81 h 359"/>
                <a:gd name="T6" fmla="*/ 191 w 293"/>
                <a:gd name="T7" fmla="*/ 359 h 359"/>
                <a:gd name="T8" fmla="*/ 99 w 293"/>
                <a:gd name="T9" fmla="*/ 359 h 359"/>
                <a:gd name="T10" fmla="*/ 99 w 293"/>
                <a:gd name="T11" fmla="*/ 81 h 359"/>
                <a:gd name="T12" fmla="*/ 0 w 293"/>
                <a:gd name="T13" fmla="*/ 81 h 359"/>
                <a:gd name="T14" fmla="*/ 0 w 293"/>
                <a:gd name="T15" fmla="*/ 0 h 359"/>
                <a:gd name="T16" fmla="*/ 293 w 29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59">
                  <a:moveTo>
                    <a:pt x="293" y="0"/>
                  </a:moveTo>
                  <a:lnTo>
                    <a:pt x="293" y="81"/>
                  </a:lnTo>
                  <a:lnTo>
                    <a:pt x="191" y="81"/>
                  </a:lnTo>
                  <a:lnTo>
                    <a:pt x="191" y="359"/>
                  </a:lnTo>
                  <a:lnTo>
                    <a:pt x="99" y="359"/>
                  </a:lnTo>
                  <a:lnTo>
                    <a:pt x="99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2119" y="963"/>
              <a:ext cx="359" cy="293"/>
            </a:xfrm>
            <a:custGeom>
              <a:avLst/>
              <a:gdLst>
                <a:gd name="T0" fmla="*/ 0 w 359"/>
                <a:gd name="T1" fmla="*/ 293 h 293"/>
                <a:gd name="T2" fmla="*/ 180 w 359"/>
                <a:gd name="T3" fmla="*/ 114 h 293"/>
                <a:gd name="T4" fmla="*/ 359 w 359"/>
                <a:gd name="T5" fmla="*/ 293 h 293"/>
                <a:gd name="T6" fmla="*/ 359 w 359"/>
                <a:gd name="T7" fmla="*/ 178 h 293"/>
                <a:gd name="T8" fmla="*/ 180 w 359"/>
                <a:gd name="T9" fmla="*/ 0 h 293"/>
                <a:gd name="T10" fmla="*/ 0 w 359"/>
                <a:gd name="T11" fmla="*/ 180 h 293"/>
                <a:gd name="T12" fmla="*/ 0 w 359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3">
                  <a:moveTo>
                    <a:pt x="0" y="293"/>
                  </a:moveTo>
                  <a:lnTo>
                    <a:pt x="180" y="114"/>
                  </a:lnTo>
                  <a:lnTo>
                    <a:pt x="359" y="293"/>
                  </a:lnTo>
                  <a:lnTo>
                    <a:pt x="359" y="178"/>
                  </a:lnTo>
                  <a:lnTo>
                    <a:pt x="180" y="0"/>
                  </a:lnTo>
                  <a:lnTo>
                    <a:pt x="0" y="18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640" y="1440"/>
              <a:ext cx="295" cy="359"/>
            </a:xfrm>
            <a:custGeom>
              <a:avLst/>
              <a:gdLst>
                <a:gd name="T0" fmla="*/ 295 w 295"/>
                <a:gd name="T1" fmla="*/ 359 h 359"/>
                <a:gd name="T2" fmla="*/ 116 w 295"/>
                <a:gd name="T3" fmla="*/ 180 h 359"/>
                <a:gd name="T4" fmla="*/ 295 w 295"/>
                <a:gd name="T5" fmla="*/ 0 h 359"/>
                <a:gd name="T6" fmla="*/ 182 w 295"/>
                <a:gd name="T7" fmla="*/ 0 h 359"/>
                <a:gd name="T8" fmla="*/ 0 w 295"/>
                <a:gd name="T9" fmla="*/ 180 h 359"/>
                <a:gd name="T10" fmla="*/ 179 w 295"/>
                <a:gd name="T11" fmla="*/ 359 h 359"/>
                <a:gd name="T12" fmla="*/ 295 w 295"/>
                <a:gd name="T1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59">
                  <a:moveTo>
                    <a:pt x="295" y="359"/>
                  </a:moveTo>
                  <a:lnTo>
                    <a:pt x="116" y="180"/>
                  </a:lnTo>
                  <a:lnTo>
                    <a:pt x="295" y="0"/>
                  </a:lnTo>
                  <a:lnTo>
                    <a:pt x="182" y="0"/>
                  </a:lnTo>
                  <a:lnTo>
                    <a:pt x="0" y="180"/>
                  </a:lnTo>
                  <a:lnTo>
                    <a:pt x="179" y="359"/>
                  </a:lnTo>
                  <a:lnTo>
                    <a:pt x="295" y="359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 userDrawn="1"/>
          </p:nvSpPr>
          <p:spPr bwMode="auto">
            <a:xfrm>
              <a:off x="2119" y="1984"/>
              <a:ext cx="359" cy="295"/>
            </a:xfrm>
            <a:custGeom>
              <a:avLst/>
              <a:gdLst>
                <a:gd name="T0" fmla="*/ 359 w 359"/>
                <a:gd name="T1" fmla="*/ 2 h 295"/>
                <a:gd name="T2" fmla="*/ 180 w 359"/>
                <a:gd name="T3" fmla="*/ 182 h 295"/>
                <a:gd name="T4" fmla="*/ 0 w 359"/>
                <a:gd name="T5" fmla="*/ 0 h 295"/>
                <a:gd name="T6" fmla="*/ 0 w 359"/>
                <a:gd name="T7" fmla="*/ 115 h 295"/>
                <a:gd name="T8" fmla="*/ 180 w 359"/>
                <a:gd name="T9" fmla="*/ 295 h 295"/>
                <a:gd name="T10" fmla="*/ 359 w 359"/>
                <a:gd name="T11" fmla="*/ 118 h 295"/>
                <a:gd name="T12" fmla="*/ 359 w 359"/>
                <a:gd name="T13" fmla="*/ 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95">
                  <a:moveTo>
                    <a:pt x="359" y="2"/>
                  </a:moveTo>
                  <a:lnTo>
                    <a:pt x="180" y="182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80" y="295"/>
                  </a:lnTo>
                  <a:lnTo>
                    <a:pt x="359" y="118"/>
                  </a:lnTo>
                  <a:lnTo>
                    <a:pt x="359" y="2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2908" y="1672"/>
              <a:ext cx="187" cy="127"/>
            </a:xfrm>
            <a:custGeom>
              <a:avLst/>
              <a:gdLst>
                <a:gd name="T0" fmla="*/ 0 w 187"/>
                <a:gd name="T1" fmla="*/ 57 h 127"/>
                <a:gd name="T2" fmla="*/ 71 w 187"/>
                <a:gd name="T3" fmla="*/ 127 h 127"/>
                <a:gd name="T4" fmla="*/ 187 w 187"/>
                <a:gd name="T5" fmla="*/ 127 h 127"/>
                <a:gd name="T6" fmla="*/ 57 w 187"/>
                <a:gd name="T7" fmla="*/ 0 h 127"/>
                <a:gd name="T8" fmla="*/ 0 w 187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7">
                  <a:moveTo>
                    <a:pt x="0" y="57"/>
                  </a:moveTo>
                  <a:lnTo>
                    <a:pt x="71" y="127"/>
                  </a:lnTo>
                  <a:lnTo>
                    <a:pt x="187" y="127"/>
                  </a:lnTo>
                  <a:lnTo>
                    <a:pt x="57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2908" y="1440"/>
              <a:ext cx="187" cy="130"/>
            </a:xfrm>
            <a:custGeom>
              <a:avLst/>
              <a:gdLst>
                <a:gd name="T0" fmla="*/ 57 w 187"/>
                <a:gd name="T1" fmla="*/ 130 h 130"/>
                <a:gd name="T2" fmla="*/ 187 w 187"/>
                <a:gd name="T3" fmla="*/ 0 h 130"/>
                <a:gd name="T4" fmla="*/ 74 w 187"/>
                <a:gd name="T5" fmla="*/ 0 h 130"/>
                <a:gd name="T6" fmla="*/ 0 w 187"/>
                <a:gd name="T7" fmla="*/ 74 h 130"/>
                <a:gd name="T8" fmla="*/ 57 w 1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30">
                  <a:moveTo>
                    <a:pt x="57" y="130"/>
                  </a:moveTo>
                  <a:lnTo>
                    <a:pt x="187" y="0"/>
                  </a:lnTo>
                  <a:lnTo>
                    <a:pt x="74" y="0"/>
                  </a:lnTo>
                  <a:lnTo>
                    <a:pt x="0" y="74"/>
                  </a:lnTo>
                  <a:lnTo>
                    <a:pt x="57" y="13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2665" y="1443"/>
              <a:ext cx="293" cy="356"/>
            </a:xfrm>
            <a:custGeom>
              <a:avLst/>
              <a:gdLst>
                <a:gd name="T0" fmla="*/ 0 w 293"/>
                <a:gd name="T1" fmla="*/ 0 h 356"/>
                <a:gd name="T2" fmla="*/ 177 w 293"/>
                <a:gd name="T3" fmla="*/ 177 h 356"/>
                <a:gd name="T4" fmla="*/ 0 w 293"/>
                <a:gd name="T5" fmla="*/ 356 h 356"/>
                <a:gd name="T6" fmla="*/ 113 w 293"/>
                <a:gd name="T7" fmla="*/ 356 h 356"/>
                <a:gd name="T8" fmla="*/ 293 w 293"/>
                <a:gd name="T9" fmla="*/ 177 h 356"/>
                <a:gd name="T10" fmla="*/ 113 w 293"/>
                <a:gd name="T11" fmla="*/ 0 h 356"/>
                <a:gd name="T12" fmla="*/ 0 w 293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56">
                  <a:moveTo>
                    <a:pt x="0" y="0"/>
                  </a:moveTo>
                  <a:lnTo>
                    <a:pt x="177" y="177"/>
                  </a:lnTo>
                  <a:lnTo>
                    <a:pt x="0" y="356"/>
                  </a:lnTo>
                  <a:lnTo>
                    <a:pt x="113" y="356"/>
                  </a:lnTo>
                  <a:lnTo>
                    <a:pt x="293" y="177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1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70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</p:sldLayoutIdLst>
  <p:txStyles>
    <p:titleStyle>
      <a:lvl1pPr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None/>
        <a:defRPr sz="2300" b="1" kern="1200">
          <a:solidFill>
            <a:srgbClr val="EB571C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7000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Wingdings" panose="05000000000000000000" pitchFamily="2" charset="2"/>
        <a:buChar char="w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24447D"/>
        </a:buClr>
        <a:buFont typeface="Wingdings" panose="05000000000000000000" pitchFamily="2" charset="2"/>
        <a:buChar char="w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24447D"/>
        </a:buClr>
        <a:buFont typeface="Arial" panose="020B0604020202020204" pitchFamily="34" charset="0"/>
        <a:buChar char="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Wingdings" panose="05000000000000000000" pitchFamily="2" charset="2"/>
        <a:buChar char="w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887998" y="3101491"/>
            <a:ext cx="3981964" cy="1151548"/>
          </a:xfrm>
        </p:spPr>
        <p:txBody>
          <a:bodyPr/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Asynchronous Programming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 Java 8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asynchronous programming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/>
          <a:srcRect b="4669"/>
          <a:stretch/>
        </p:blipFill>
        <p:spPr>
          <a:xfrm>
            <a:off x="1031431" y="2080079"/>
            <a:ext cx="2822516" cy="282527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 rotWithShape="1">
          <a:blip r:embed="rId3"/>
          <a:srcRect r="11064"/>
          <a:stretch/>
        </p:blipFill>
        <p:spPr>
          <a:xfrm>
            <a:off x="4923132" y="2080079"/>
            <a:ext cx="2940354" cy="29344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67209" y="5281279"/>
            <a:ext cx="4371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no issues with atomicity or visibility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 </a:t>
            </a:r>
            <a:r>
              <a:rPr lang="en-US"/>
              <a:t>context switching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386770" y="1372331"/>
            <a:ext cx="228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rgbClr val="008000"/>
                </a:solidFill>
              </a:rPr>
              <a:t>asynchronous</a:t>
            </a:r>
            <a:endParaRPr lang="ru-RU" sz="23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642" y="1412287"/>
            <a:ext cx="126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rgbClr val="008000"/>
                </a:solidFill>
              </a:rPr>
              <a:t>parallel</a:t>
            </a:r>
            <a:endParaRPr lang="ru-RU" sz="23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5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asynchronous programming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1853961" y="1314623"/>
            <a:ext cx="1401436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1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3328387" y="1832895"/>
            <a:ext cx="1109017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2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912352" y="2365768"/>
            <a:ext cx="1161773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3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4510864" y="1314623"/>
            <a:ext cx="1153262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1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5780920" y="1839312"/>
            <a:ext cx="1211655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2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7080163" y="1314623"/>
            <a:ext cx="1167866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1</a:t>
            </a:r>
            <a:endParaRPr lang="ru-RU" dirty="0">
              <a:ln>
                <a:noFill/>
              </a:ln>
            </a:endParaRPr>
          </a:p>
        </p:txBody>
      </p:sp>
      <p:cxnSp>
        <p:nvCxnSpPr>
          <p:cNvPr id="40" name="Прямая со стрелкой 39"/>
          <p:cNvCxnSpPr>
            <a:cxnSpLocks/>
            <a:stCxn id="34" idx="3"/>
            <a:endCxn id="42" idx="1"/>
          </p:cNvCxnSpPr>
          <p:nvPr/>
        </p:nvCxnSpPr>
        <p:spPr>
          <a:xfrm flipV="1">
            <a:off x="3074125" y="2545203"/>
            <a:ext cx="4108228" cy="1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80641" y="2540080"/>
            <a:ext cx="337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t3 is blocked (e.g., on DB call)</a:t>
            </a:r>
            <a:endParaRPr lang="ru-RU" i="1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7182353" y="2348113"/>
            <a:ext cx="1161772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noFill/>
                </a:ln>
              </a:rPr>
              <a:t>thread 3</a:t>
            </a:r>
            <a:endParaRPr lang="ru-RU" dirty="0">
              <a:ln>
                <a:noFill/>
              </a:ln>
            </a:endParaRPr>
          </a:p>
        </p:txBody>
      </p:sp>
      <p:cxnSp>
        <p:nvCxnSpPr>
          <p:cNvPr id="53" name="Прямая со стрелкой 52"/>
          <p:cNvCxnSpPr>
            <a:stCxn id="32" idx="3"/>
            <a:endCxn id="36" idx="1"/>
          </p:cNvCxnSpPr>
          <p:nvPr/>
        </p:nvCxnSpPr>
        <p:spPr>
          <a:xfrm>
            <a:off x="3255397" y="1511713"/>
            <a:ext cx="12554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36" idx="3"/>
            <a:endCxn id="38" idx="1"/>
          </p:cNvCxnSpPr>
          <p:nvPr/>
        </p:nvCxnSpPr>
        <p:spPr>
          <a:xfrm>
            <a:off x="5664126" y="1511713"/>
            <a:ext cx="14160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1883157" y="2029985"/>
            <a:ext cx="1401436" cy="64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33" idx="3"/>
            <a:endCxn id="37" idx="1"/>
          </p:cNvCxnSpPr>
          <p:nvPr/>
        </p:nvCxnSpPr>
        <p:spPr>
          <a:xfrm>
            <a:off x="4437404" y="2029985"/>
            <a:ext cx="1343516" cy="64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>
            <a:stCxn id="37" idx="3"/>
          </p:cNvCxnSpPr>
          <p:nvPr/>
        </p:nvCxnSpPr>
        <p:spPr>
          <a:xfrm>
            <a:off x="6992575" y="2036402"/>
            <a:ext cx="11824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ткрывающая фигурная скобка 75"/>
          <p:cNvSpPr/>
          <p:nvPr/>
        </p:nvSpPr>
        <p:spPr>
          <a:xfrm>
            <a:off x="1576604" y="1169511"/>
            <a:ext cx="175179" cy="1057564"/>
          </a:xfrm>
          <a:prstGeom prst="leftBrace">
            <a:avLst/>
          </a:prstGeom>
          <a:ln w="19050" cmpd="sng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/>
          <p:cNvSpPr txBox="1"/>
          <p:nvPr/>
        </p:nvSpPr>
        <p:spPr>
          <a:xfrm>
            <a:off x="321138" y="1227029"/>
            <a:ext cx="1358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threads </a:t>
            </a:r>
            <a:r>
              <a:rPr lang="en-US" sz="1600" dirty="0"/>
              <a:t>1&amp;2</a:t>
            </a:r>
          </a:p>
          <a:p>
            <a:r>
              <a:rPr lang="en-US" sz="1600" dirty="0"/>
              <a:t>use same</a:t>
            </a:r>
          </a:p>
          <a:p>
            <a:r>
              <a:rPr lang="en-US" sz="1600" b="1" dirty="0"/>
              <a:t>shared</a:t>
            </a:r>
          </a:p>
          <a:p>
            <a:r>
              <a:rPr lang="en-US" sz="1600" b="1" dirty="0"/>
              <a:t>resource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940710" y="3049470"/>
            <a:ext cx="117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parallel</a:t>
            </a:r>
            <a:endParaRPr lang="ru-RU" sz="2400" dirty="0">
              <a:solidFill>
                <a:srgbClr val="008000"/>
              </a:solidFill>
            </a:endParaRPr>
          </a:p>
        </p:txBody>
      </p:sp>
      <p:cxnSp>
        <p:nvCxnSpPr>
          <p:cNvPr id="83" name="Прямая соединительная линия 82"/>
          <p:cNvCxnSpPr/>
          <p:nvPr/>
        </p:nvCxnSpPr>
        <p:spPr>
          <a:xfrm>
            <a:off x="394154" y="3606022"/>
            <a:ext cx="8486257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016779" y="6007318"/>
            <a:ext cx="2100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asynchronous</a:t>
            </a:r>
            <a:endParaRPr lang="ru-RU" sz="2400" dirty="0">
              <a:solidFill>
                <a:srgbClr val="008000"/>
              </a:solidFill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1072966" y="4321381"/>
            <a:ext cx="7634905" cy="394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>
                  <a:noFill/>
                </a:ln>
              </a:rPr>
              <a:t>main thread</a:t>
            </a:r>
            <a:endParaRPr lang="ru-RU" dirty="0">
              <a:ln>
                <a:noFill/>
              </a:ln>
            </a:endParaRPr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2357617" y="4715561"/>
            <a:ext cx="116786" cy="277386"/>
          </a:xfrm>
          <a:prstGeom prst="straightConnector1">
            <a:avLst/>
          </a:prstGeom>
          <a:ln w="38100" cmpd="sng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V="1">
            <a:off x="6547324" y="4715561"/>
            <a:ext cx="160581" cy="277386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>
            <a:off x="1882292" y="5583324"/>
            <a:ext cx="1774573" cy="3795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noFill/>
                </a:ln>
              </a:rPr>
              <a:t>async</a:t>
            </a:r>
            <a:r>
              <a:rPr lang="en-US" dirty="0">
                <a:ln>
                  <a:noFill/>
                </a:ln>
              </a:rPr>
              <a:t> task </a:t>
            </a:r>
            <a:endParaRPr lang="ru-RU" dirty="0">
              <a:ln>
                <a:noFill/>
              </a:ln>
            </a:endParaRPr>
          </a:p>
        </p:txBody>
      </p:sp>
      <p:cxnSp>
        <p:nvCxnSpPr>
          <p:cNvPr id="97" name="Прямая со стрелкой 96"/>
          <p:cNvCxnSpPr/>
          <p:nvPr/>
        </p:nvCxnSpPr>
        <p:spPr>
          <a:xfrm>
            <a:off x="1700694" y="4715561"/>
            <a:ext cx="181598" cy="867763"/>
          </a:xfrm>
          <a:prstGeom prst="straightConnector1">
            <a:avLst/>
          </a:prstGeom>
          <a:ln w="38100" cmpd="sng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/>
          <p:cNvCxnSpPr>
            <a:endCxn id="99" idx="1"/>
          </p:cNvCxnSpPr>
          <p:nvPr/>
        </p:nvCxnSpPr>
        <p:spPr>
          <a:xfrm>
            <a:off x="3656865" y="5962905"/>
            <a:ext cx="290203" cy="196202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Прямоугольник 98"/>
          <p:cNvSpPr/>
          <p:nvPr/>
        </p:nvSpPr>
        <p:spPr>
          <a:xfrm>
            <a:off x="3947068" y="5969317"/>
            <a:ext cx="1774573" cy="3795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noFill/>
                </a:ln>
              </a:rPr>
              <a:t>async</a:t>
            </a:r>
            <a:r>
              <a:rPr lang="en-US" dirty="0">
                <a:ln>
                  <a:noFill/>
                </a:ln>
              </a:rPr>
              <a:t> task </a:t>
            </a:r>
            <a:endParaRPr lang="ru-RU" dirty="0">
              <a:ln>
                <a:noFill/>
              </a:ln>
            </a:endParaRPr>
          </a:p>
        </p:txBody>
      </p:sp>
      <p:cxnSp>
        <p:nvCxnSpPr>
          <p:cNvPr id="100" name="Прямая со стрелкой 99"/>
          <p:cNvCxnSpPr/>
          <p:nvPr/>
        </p:nvCxnSpPr>
        <p:spPr>
          <a:xfrm flipV="1">
            <a:off x="5721641" y="4715561"/>
            <a:ext cx="160581" cy="124734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Прямоугольник 100"/>
          <p:cNvSpPr/>
          <p:nvPr/>
        </p:nvSpPr>
        <p:spPr>
          <a:xfrm>
            <a:off x="2474403" y="4992947"/>
            <a:ext cx="4072921" cy="3795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  <a:alpha val="9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9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90000"/>
                </a:schemeClr>
              </a:gs>
            </a:gsLst>
            <a:lin ang="5400000" scaled="0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noFill/>
                </a:ln>
              </a:rPr>
              <a:t>async</a:t>
            </a:r>
            <a:r>
              <a:rPr lang="en-US" dirty="0">
                <a:ln>
                  <a:noFill/>
                </a:ln>
              </a:rPr>
              <a:t> task 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4289246" y="3758398"/>
            <a:ext cx="1774573" cy="3795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noFill/>
                </a:ln>
              </a:rPr>
              <a:t>async</a:t>
            </a:r>
            <a:r>
              <a:rPr lang="en-US" dirty="0">
                <a:ln>
                  <a:noFill/>
                </a:ln>
              </a:rPr>
              <a:t> task </a:t>
            </a:r>
            <a:endParaRPr lang="ru-RU" dirty="0">
              <a:ln>
                <a:noFill/>
              </a:ln>
            </a:endParaRPr>
          </a:p>
        </p:txBody>
      </p:sp>
      <p:cxnSp>
        <p:nvCxnSpPr>
          <p:cNvPr id="103" name="Прямая со стрелкой 102"/>
          <p:cNvCxnSpPr/>
          <p:nvPr/>
        </p:nvCxnSpPr>
        <p:spPr>
          <a:xfrm flipV="1">
            <a:off x="4051018" y="4137978"/>
            <a:ext cx="238228" cy="183404"/>
          </a:xfrm>
          <a:prstGeom prst="straightConnector1">
            <a:avLst/>
          </a:prstGeom>
          <a:ln w="38100" cmpd="sng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/>
          <p:nvPr/>
        </p:nvCxnSpPr>
        <p:spPr>
          <a:xfrm>
            <a:off x="6063819" y="4137978"/>
            <a:ext cx="249933" cy="183403"/>
          </a:xfrm>
          <a:prstGeom prst="straightConnector1">
            <a:avLst/>
          </a:prstGeom>
          <a:ln w="38100" cmpd="sng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0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86918" y="365126"/>
            <a:ext cx="5974545" cy="502623"/>
          </a:xfrm>
        </p:spPr>
        <p:txBody>
          <a:bodyPr/>
          <a:lstStyle/>
          <a:p>
            <a:r>
              <a:rPr lang="en-US" sz="2800" dirty="0"/>
              <a:t>Concurrency and parallelism</a:t>
            </a:r>
            <a:endParaRPr lang="ru-RU" sz="28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/>
          <a:srcRect l="22191" t="17521" r="23528" b="7580"/>
          <a:stretch/>
        </p:blipFill>
        <p:spPr>
          <a:xfrm>
            <a:off x="1138664" y="1102209"/>
            <a:ext cx="6116683" cy="480371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6878" y="5905924"/>
            <a:ext cx="7856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EB571C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Question: </a:t>
            </a:r>
            <a:r>
              <a:rPr lang="en-US" sz="2000" b="1">
                <a:solidFill>
                  <a:srgbClr val="EB571C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how will this scenario work with asynchronicity</a:t>
            </a:r>
            <a:r>
              <a:rPr lang="en-US" sz="2000" b="1" dirty="0">
                <a:solidFill>
                  <a:srgbClr val="EB571C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28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I/O: </a:t>
            </a:r>
            <a:r>
              <a:rPr lang="en-US"/>
              <a:t>Threads get </a:t>
            </a:r>
            <a:r>
              <a:rPr lang="en-US" dirty="0"/>
              <a:t>blocked!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readFile</a:t>
            </a:r>
            <a:r>
              <a:rPr lang="en-US" sz="2800" dirty="0"/>
              <a:t>()   </a:t>
            </a:r>
            <a:r>
              <a:rPr lang="en-US" sz="2800" dirty="0" err="1"/>
              <a:t>readDB</a:t>
            </a:r>
            <a:r>
              <a:rPr lang="en-US" sz="2800" dirty="0"/>
              <a:t>() …</a:t>
            </a:r>
          </a:p>
          <a:p>
            <a:pPr algn="ctr"/>
            <a:r>
              <a:rPr lang="en-US" sz="2800"/>
              <a:t>Such calls are blocking!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62361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908" y="5559208"/>
            <a:ext cx="1313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 dirty="0"/>
              <a:t>reading file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976466" y="5559208"/>
            <a:ext cx="130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 dirty="0"/>
              <a:t>reading </a:t>
            </a:r>
          </a:p>
          <a:p>
            <a:r>
              <a:rPr lang="en-US" dirty="0"/>
              <a:t>from DB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611369" y="5553200"/>
            <a:ext cx="1390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 dirty="0"/>
              <a:t>heavy </a:t>
            </a:r>
          </a:p>
          <a:p>
            <a:r>
              <a:rPr lang="en-US" dirty="0"/>
              <a:t>calculations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28517" y="5559208"/>
            <a:ext cx="142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/>
              <a:t>replying to</a:t>
            </a:r>
            <a:endParaRPr lang="en-US" dirty="0"/>
          </a:p>
          <a:p>
            <a:r>
              <a:rPr lang="en-US" dirty="0"/>
              <a:t>the client</a:t>
            </a:r>
          </a:p>
        </p:txBody>
      </p:sp>
      <p:sp>
        <p:nvSpPr>
          <p:cNvPr id="12" name="Прямоугольник 3"/>
          <p:cNvSpPr/>
          <p:nvPr/>
        </p:nvSpPr>
        <p:spPr>
          <a:xfrm>
            <a:off x="3206482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3" name="Прямоугольник 3"/>
          <p:cNvSpPr/>
          <p:nvPr/>
        </p:nvSpPr>
        <p:spPr>
          <a:xfrm>
            <a:off x="4859086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36789" y="4372414"/>
            <a:ext cx="561457" cy="673335"/>
            <a:chOff x="188932" y="5241783"/>
            <a:chExt cx="623770" cy="748065"/>
          </a:xfrm>
        </p:grpSpPr>
        <p:sp>
          <p:nvSpPr>
            <p:cNvPr id="15" name="Oval 14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82159" y="4372414"/>
            <a:ext cx="561457" cy="673335"/>
            <a:chOff x="188932" y="5241783"/>
            <a:chExt cx="623770" cy="748065"/>
          </a:xfrm>
        </p:grpSpPr>
        <p:sp>
          <p:nvSpPr>
            <p:cNvPr id="19" name="Oval 18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43287" y="4372414"/>
            <a:ext cx="561457" cy="673335"/>
            <a:chOff x="188932" y="5241783"/>
            <a:chExt cx="623770" cy="748065"/>
          </a:xfrm>
        </p:grpSpPr>
        <p:sp>
          <p:nvSpPr>
            <p:cNvPr id="23" name="Oval 22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sp>
        <p:nvSpPr>
          <p:cNvPr id="31" name="Прямоугольник 3"/>
          <p:cNvSpPr/>
          <p:nvPr/>
        </p:nvSpPr>
        <p:spPr>
          <a:xfrm>
            <a:off x="6617300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grpSp>
        <p:nvGrpSpPr>
          <p:cNvPr id="32" name="Group 21"/>
          <p:cNvGrpSpPr/>
          <p:nvPr/>
        </p:nvGrpSpPr>
        <p:grpSpPr>
          <a:xfrm>
            <a:off x="6601501" y="4372414"/>
            <a:ext cx="561457" cy="673335"/>
            <a:chOff x="188932" y="5241783"/>
            <a:chExt cx="623770" cy="748065"/>
          </a:xfrm>
        </p:grpSpPr>
        <p:sp>
          <p:nvSpPr>
            <p:cNvPr id="33" name="Oval 22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34" name="Freeform 23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37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32831" y="1440628"/>
            <a:ext cx="4622516" cy="1413464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I/O: We </a:t>
            </a:r>
            <a:r>
              <a:rPr lang="en-US"/>
              <a:t>get a </a:t>
            </a:r>
            <a:r>
              <a:rPr lang="en-US" dirty="0"/>
              <a:t>queue of clients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62361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908" y="5559208"/>
            <a:ext cx="1313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 dirty="0"/>
              <a:t>reading file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976466" y="5559208"/>
            <a:ext cx="130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 dirty="0"/>
              <a:t>reading </a:t>
            </a:r>
          </a:p>
          <a:p>
            <a:r>
              <a:rPr lang="en-US" dirty="0"/>
              <a:t>from DB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611369" y="5553200"/>
            <a:ext cx="1390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 dirty="0"/>
              <a:t>heavy </a:t>
            </a:r>
          </a:p>
          <a:p>
            <a:r>
              <a:rPr lang="en-US" dirty="0"/>
              <a:t>calculations</a:t>
            </a:r>
          </a:p>
        </p:txBody>
      </p:sp>
      <p:sp>
        <p:nvSpPr>
          <p:cNvPr id="12" name="Прямоугольник 3"/>
          <p:cNvSpPr/>
          <p:nvPr/>
        </p:nvSpPr>
        <p:spPr>
          <a:xfrm>
            <a:off x="3206482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3" name="Прямоугольник 3"/>
          <p:cNvSpPr/>
          <p:nvPr/>
        </p:nvSpPr>
        <p:spPr>
          <a:xfrm>
            <a:off x="4859086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36789" y="4372414"/>
            <a:ext cx="561457" cy="673335"/>
            <a:chOff x="188932" y="5241783"/>
            <a:chExt cx="623770" cy="748065"/>
          </a:xfrm>
        </p:grpSpPr>
        <p:sp>
          <p:nvSpPr>
            <p:cNvPr id="15" name="Oval 14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82159" y="4372414"/>
            <a:ext cx="561457" cy="673335"/>
            <a:chOff x="188932" y="5241783"/>
            <a:chExt cx="623770" cy="748065"/>
          </a:xfrm>
        </p:grpSpPr>
        <p:sp>
          <p:nvSpPr>
            <p:cNvPr id="19" name="Oval 18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43287" y="4372414"/>
            <a:ext cx="561457" cy="673335"/>
            <a:chOff x="188932" y="5241783"/>
            <a:chExt cx="623770" cy="748065"/>
          </a:xfrm>
        </p:grpSpPr>
        <p:sp>
          <p:nvSpPr>
            <p:cNvPr id="23" name="Oval 22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sp>
        <p:nvSpPr>
          <p:cNvPr id="31" name="Прямоугольник 3"/>
          <p:cNvSpPr/>
          <p:nvPr/>
        </p:nvSpPr>
        <p:spPr>
          <a:xfrm>
            <a:off x="6617300" y="3431957"/>
            <a:ext cx="554182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grpSp>
        <p:nvGrpSpPr>
          <p:cNvPr id="32" name="Group 21"/>
          <p:cNvGrpSpPr/>
          <p:nvPr/>
        </p:nvGrpSpPr>
        <p:grpSpPr>
          <a:xfrm>
            <a:off x="6601501" y="4372414"/>
            <a:ext cx="561457" cy="673335"/>
            <a:chOff x="188932" y="5241783"/>
            <a:chExt cx="623770" cy="748065"/>
          </a:xfrm>
        </p:grpSpPr>
        <p:sp>
          <p:nvSpPr>
            <p:cNvPr id="33" name="Oval 22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34" name="Freeform 23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84731" y="272339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queue </a:t>
            </a:r>
            <a:r>
              <a:rPr lang="en-US"/>
              <a:t>of clients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6428517" y="5559208"/>
            <a:ext cx="142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on </a:t>
            </a:r>
          </a:p>
          <a:p>
            <a:r>
              <a:rPr lang="en-US"/>
              <a:t>replying to</a:t>
            </a:r>
            <a:endParaRPr lang="en-US" dirty="0"/>
          </a:p>
          <a:p>
            <a:r>
              <a:rPr lang="en-US" dirty="0"/>
              <a:t>the client</a:t>
            </a:r>
          </a:p>
        </p:txBody>
      </p:sp>
    </p:spTree>
    <p:extLst>
      <p:ext uri="{BB962C8B-B14F-4D97-AF65-F5344CB8AC3E}">
        <p14:creationId xmlns:p14="http://schemas.microsoft.com/office/powerpoint/2010/main" val="252417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problem in synchronous code?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readFile</a:t>
            </a:r>
            <a:r>
              <a:rPr lang="en-US" sz="2800" dirty="0"/>
              <a:t>()   </a:t>
            </a:r>
            <a:r>
              <a:rPr lang="en-US" sz="2800" dirty="0" err="1"/>
              <a:t>readDB</a:t>
            </a:r>
            <a:r>
              <a:rPr lang="en-US" sz="2800" dirty="0"/>
              <a:t>() …</a:t>
            </a:r>
          </a:p>
          <a:p>
            <a:pPr algn="ctr"/>
            <a:r>
              <a:rPr lang="en-US" sz="2400" dirty="0"/>
              <a:t>Let’s create more threads…</a:t>
            </a:r>
            <a:endParaRPr lang="ru-RU" sz="2400" dirty="0"/>
          </a:p>
          <a:p>
            <a:pPr algn="ctr"/>
            <a:r>
              <a:rPr lang="en-US" sz="2400" dirty="0"/>
              <a:t>We’ll have the same situation, just a little bit later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776814" y="3431957"/>
            <a:ext cx="323275" cy="1679721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083231" y="3431957"/>
            <a:ext cx="323275" cy="1679721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4" name="Прямоугольник 3"/>
          <p:cNvSpPr/>
          <p:nvPr/>
        </p:nvSpPr>
        <p:spPr>
          <a:xfrm>
            <a:off x="286918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6" name="Прямоугольник 3"/>
          <p:cNvSpPr/>
          <p:nvPr/>
        </p:nvSpPr>
        <p:spPr>
          <a:xfrm>
            <a:off x="1034125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7" name="Прямоугольник 3"/>
          <p:cNvSpPr/>
          <p:nvPr/>
        </p:nvSpPr>
        <p:spPr>
          <a:xfrm>
            <a:off x="2562797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8" name="Прямоугольник 3"/>
          <p:cNvSpPr/>
          <p:nvPr/>
        </p:nvSpPr>
        <p:spPr>
          <a:xfrm>
            <a:off x="3310004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9" name="Прямоугольник 3"/>
          <p:cNvSpPr/>
          <p:nvPr/>
        </p:nvSpPr>
        <p:spPr>
          <a:xfrm>
            <a:off x="4028905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30" name="Прямоугольник 3"/>
          <p:cNvSpPr/>
          <p:nvPr/>
        </p:nvSpPr>
        <p:spPr>
          <a:xfrm>
            <a:off x="4776112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31" name="Прямоугольник 3"/>
          <p:cNvSpPr/>
          <p:nvPr/>
        </p:nvSpPr>
        <p:spPr>
          <a:xfrm>
            <a:off x="5563205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32" name="Прямоугольник 3"/>
          <p:cNvSpPr/>
          <p:nvPr/>
        </p:nvSpPr>
        <p:spPr>
          <a:xfrm>
            <a:off x="6310412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33" name="Прямоугольник 3"/>
          <p:cNvSpPr/>
          <p:nvPr/>
        </p:nvSpPr>
        <p:spPr>
          <a:xfrm>
            <a:off x="7839085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34" name="Прямоугольник 3"/>
          <p:cNvSpPr/>
          <p:nvPr/>
        </p:nvSpPr>
        <p:spPr>
          <a:xfrm>
            <a:off x="8586292" y="3431957"/>
            <a:ext cx="282749" cy="167972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1572" y="5241783"/>
            <a:ext cx="561457" cy="673335"/>
            <a:chOff x="188932" y="5241783"/>
            <a:chExt cx="623770" cy="748065"/>
          </a:xfrm>
        </p:grpSpPr>
        <p:sp>
          <p:nvSpPr>
            <p:cNvPr id="5" name="Oval 4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57578" y="5241783"/>
            <a:ext cx="561457" cy="673335"/>
            <a:chOff x="188932" y="5241783"/>
            <a:chExt cx="623770" cy="748065"/>
          </a:xfrm>
        </p:grpSpPr>
        <p:sp>
          <p:nvSpPr>
            <p:cNvPr id="36" name="Oval 35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408926" y="5241783"/>
            <a:ext cx="561457" cy="673335"/>
            <a:chOff x="188932" y="5241783"/>
            <a:chExt cx="623770" cy="748065"/>
          </a:xfrm>
        </p:grpSpPr>
        <p:sp>
          <p:nvSpPr>
            <p:cNvPr id="40" name="Oval 39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24932" y="5241783"/>
            <a:ext cx="561457" cy="673335"/>
            <a:chOff x="188932" y="5241783"/>
            <a:chExt cx="623770" cy="748065"/>
          </a:xfrm>
        </p:grpSpPr>
        <p:sp>
          <p:nvSpPr>
            <p:cNvPr id="44" name="Oval 43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900606" y="5241783"/>
            <a:ext cx="561457" cy="673335"/>
            <a:chOff x="188932" y="5241783"/>
            <a:chExt cx="623770" cy="748065"/>
          </a:xfrm>
        </p:grpSpPr>
        <p:sp>
          <p:nvSpPr>
            <p:cNvPr id="48" name="Oval 47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16612" y="5241783"/>
            <a:ext cx="561457" cy="673335"/>
            <a:chOff x="188932" y="5241783"/>
            <a:chExt cx="623770" cy="748065"/>
          </a:xfrm>
        </p:grpSpPr>
        <p:sp>
          <p:nvSpPr>
            <p:cNvPr id="52" name="Oval 51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26382" y="5242672"/>
            <a:ext cx="561457" cy="673335"/>
            <a:chOff x="188932" y="5241783"/>
            <a:chExt cx="623770" cy="748065"/>
          </a:xfrm>
        </p:grpSpPr>
        <p:sp>
          <p:nvSpPr>
            <p:cNvPr id="56" name="Oval 55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42388" y="5242672"/>
            <a:ext cx="561457" cy="673335"/>
            <a:chOff x="188932" y="5241783"/>
            <a:chExt cx="623770" cy="748065"/>
          </a:xfrm>
        </p:grpSpPr>
        <p:sp>
          <p:nvSpPr>
            <p:cNvPr id="60" name="Oval 59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719308" y="5243561"/>
            <a:ext cx="561457" cy="673335"/>
            <a:chOff x="188932" y="5241783"/>
            <a:chExt cx="623770" cy="748065"/>
          </a:xfrm>
        </p:grpSpPr>
        <p:sp>
          <p:nvSpPr>
            <p:cNvPr id="64" name="Oval 63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435314" y="5243561"/>
            <a:ext cx="561457" cy="673335"/>
            <a:chOff x="188932" y="5241783"/>
            <a:chExt cx="623770" cy="748065"/>
          </a:xfrm>
        </p:grpSpPr>
        <p:sp>
          <p:nvSpPr>
            <p:cNvPr id="68" name="Oval 67"/>
            <p:cNvSpPr/>
            <p:nvPr/>
          </p:nvSpPr>
          <p:spPr>
            <a:xfrm>
              <a:off x="286918" y="5241783"/>
              <a:ext cx="471708" cy="4858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518524" y="5301445"/>
              <a:ext cx="170478" cy="315359"/>
            </a:xfrm>
            <a:custGeom>
              <a:avLst/>
              <a:gdLst>
                <a:gd name="connsiteX0" fmla="*/ 0 w 340955"/>
                <a:gd name="connsiteY0" fmla="*/ 0 h 784137"/>
                <a:gd name="connsiteX1" fmla="*/ 0 w 340955"/>
                <a:gd name="connsiteY1" fmla="*/ 460254 h 784137"/>
                <a:gd name="connsiteX2" fmla="*/ 340955 w 340955"/>
                <a:gd name="connsiteY2" fmla="*/ 784137 h 7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955" h="784137">
                  <a:moveTo>
                    <a:pt x="0" y="0"/>
                  </a:moveTo>
                  <a:lnTo>
                    <a:pt x="0" y="460254"/>
                  </a:lnTo>
                  <a:lnTo>
                    <a:pt x="340955" y="784137"/>
                  </a:lnTo>
                </a:path>
              </a:pathLst>
            </a:cu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8932" y="5728238"/>
              <a:ext cx="623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waiting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15046" y="5241783"/>
            <a:ext cx="866844" cy="699469"/>
            <a:chOff x="1560681" y="5910728"/>
            <a:chExt cx="866844" cy="699469"/>
          </a:xfrm>
        </p:grpSpPr>
        <p:sp>
          <p:nvSpPr>
            <p:cNvPr id="72" name="Oval 71"/>
            <p:cNvSpPr/>
            <p:nvPr/>
          </p:nvSpPr>
          <p:spPr>
            <a:xfrm>
              <a:off x="1780086" y="5910728"/>
              <a:ext cx="424586" cy="43729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60681" y="6348587"/>
              <a:ext cx="866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processing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92303" y="6036852"/>
              <a:ext cx="207786" cy="18573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809844" y="5241783"/>
            <a:ext cx="866844" cy="699469"/>
            <a:chOff x="1560681" y="5910728"/>
            <a:chExt cx="866844" cy="699469"/>
          </a:xfrm>
        </p:grpSpPr>
        <p:sp>
          <p:nvSpPr>
            <p:cNvPr id="76" name="Oval 75"/>
            <p:cNvSpPr/>
            <p:nvPr/>
          </p:nvSpPr>
          <p:spPr>
            <a:xfrm>
              <a:off x="1780086" y="5910728"/>
              <a:ext cx="424586" cy="43729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560681" y="6348587"/>
              <a:ext cx="866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processing</a:t>
              </a:r>
            </a:p>
          </p:txBody>
        </p:sp>
        <p:sp>
          <p:nvSpPr>
            <p:cNvPr id="78" name="Right Arrow 77"/>
            <p:cNvSpPr/>
            <p:nvPr/>
          </p:nvSpPr>
          <p:spPr>
            <a:xfrm>
              <a:off x="1892303" y="6036852"/>
              <a:ext cx="207786" cy="18573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0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problem in synchronous code?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is-IS" sz="2800" dirty="0"/>
              <a:t>…a</a:t>
            </a:r>
            <a:r>
              <a:rPr lang="en-US" sz="2800" err="1"/>
              <a:t>nd</a:t>
            </a:r>
            <a:r>
              <a:rPr lang="en-US" sz="2800"/>
              <a:t> we'll have CS </a:t>
            </a:r>
            <a:r>
              <a:rPr lang="en-US" sz="2800" dirty="0"/>
              <a:t>overhead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0" y="2157542"/>
            <a:ext cx="8757812" cy="3244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918" y="5402153"/>
            <a:ext cx="593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sure, we have instruments to deal with these issues: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BlockingQueue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ThreadPool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44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/>
              <a:t>: Asynchronous </a:t>
            </a:r>
            <a:r>
              <a:rPr lang="en-US" dirty="0"/>
              <a:t>I/O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DE1DEFE-5ED5-4FBF-B6F0-F7F0BEB78A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475772"/>
              </p:ext>
            </p:extLst>
          </p:nvPr>
        </p:nvGraphicFramePr>
        <p:xfrm>
          <a:off x="795338" y="1143000"/>
          <a:ext cx="755332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r:id="rId3" imgW="9968040" imgH="6031440" progId="">
                  <p:embed/>
                </p:oleObj>
              </mc:Choice>
              <mc:Fallback>
                <p:oleObj r:id="rId3" imgW="9968040" imgH="6031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5338" y="1143000"/>
                        <a:ext cx="7553325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2FC28E-74D5-43EE-8FC0-4BD72E0C2C36}"/>
              </a:ext>
            </a:extLst>
          </p:cNvPr>
          <p:cNvSpPr txBox="1"/>
          <p:nvPr/>
        </p:nvSpPr>
        <p:spPr>
          <a:xfrm>
            <a:off x="3217816" y="1667063"/>
            <a:ext cx="28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Thread waits on file I/O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A86B-504E-4E84-B338-32DBED909E65}"/>
              </a:ext>
            </a:extLst>
          </p:cNvPr>
          <p:cNvSpPr txBox="1"/>
          <p:nvPr/>
        </p:nvSpPr>
        <p:spPr>
          <a:xfrm>
            <a:off x="2725773" y="4170780"/>
            <a:ext cx="397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Thread does NOT wait on file I/O</a:t>
            </a:r>
          </a:p>
        </p:txBody>
      </p:sp>
    </p:spTree>
    <p:extLst>
      <p:ext uri="{BB962C8B-B14F-4D97-AF65-F5344CB8AC3E}">
        <p14:creationId xmlns:p14="http://schemas.microsoft.com/office/powerpoint/2010/main" val="28371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Java?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0" y="1067384"/>
            <a:ext cx="8593493" cy="51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/>
              <a:t>multithreading: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800"/>
              <a:t>Good old Java (pre-1.5</a:t>
            </a:r>
            <a:r>
              <a:rPr lang="en-US" sz="2800" dirty="0"/>
              <a:t>):</a:t>
            </a:r>
          </a:p>
          <a:p>
            <a:pPr marL="457200" indent="-457200">
              <a:buFont typeface="Arial"/>
              <a:buChar char="•"/>
            </a:pPr>
            <a:r>
              <a:rPr lang="en-US" sz="2800"/>
              <a:t>explicit threads creation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b="1" i="1">
                <a:solidFill>
                  <a:srgbClr val="0070C0"/>
                </a:solidFill>
                <a:latin typeface="Consolas" panose="020B0609020204030204" pitchFamily="49" charset="0"/>
              </a:rPr>
              <a:t>synchronized</a:t>
            </a:r>
            <a:r>
              <a:rPr lang="en-US" sz="2800"/>
              <a:t> 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b="1" i="1">
                <a:latin typeface="Consolas" panose="020B0609020204030204" pitchFamily="49" charset="0"/>
              </a:rPr>
              <a:t>wait()</a:t>
            </a:r>
            <a:r>
              <a:rPr lang="en-US" sz="2800"/>
              <a:t>/</a:t>
            </a:r>
            <a:r>
              <a:rPr lang="en-US" sz="2800" b="1" i="1">
                <a:latin typeface="Consolas" panose="020B0609020204030204" pitchFamily="49" charset="0"/>
              </a:rPr>
              <a:t>notify()</a:t>
            </a:r>
            <a:endParaRPr lang="en-US" sz="2800" b="1" i="1" dirty="0">
              <a:latin typeface="Consolas" panose="020B0609020204030204" pitchFamily="49" charset="0"/>
            </a:endParaRPr>
          </a:p>
          <a:p>
            <a:endParaRPr lang="en-US" sz="2800"/>
          </a:p>
          <a:p>
            <a:r>
              <a:rPr lang="en-US" sz="2800"/>
              <a:t>Difficult </a:t>
            </a:r>
            <a:r>
              <a:rPr lang="en-US" sz="2800" dirty="0"/>
              <a:t>to write, debug and test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8927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frequency is not growing anymore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1" t="5863" r="652"/>
          <a:stretch/>
        </p:blipFill>
        <p:spPr>
          <a:xfrm>
            <a:off x="788855" y="1505056"/>
            <a:ext cx="7339145" cy="4946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2700" y="1402834"/>
            <a:ext cx="6981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3600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899400" y="1912382"/>
            <a:ext cx="6981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3300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68950" y="3313668"/>
            <a:ext cx="6981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2200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695700" y="3821668"/>
            <a:ext cx="6981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1800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260754" y="5214277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500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28691" y="5865112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200</a:t>
            </a:r>
            <a:endParaRPr lang="ru-R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660" y="6172889"/>
            <a:ext cx="720101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1996    1997   1998    1999    2000  2001  2002    2003   2004   2005   2006   2007   2008   2009   2010</a:t>
            </a:r>
            <a:endParaRPr lang="ru-R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194560" y="4834011"/>
            <a:ext cx="6981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460940" y="273059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2530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909672" y="1903915"/>
            <a:ext cx="88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3200</a:t>
            </a:r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1234682" y="1728463"/>
            <a:ext cx="6573215" cy="4174179"/>
          </a:xfrm>
          <a:custGeom>
            <a:avLst/>
            <a:gdLst>
              <a:gd name="connsiteX0" fmla="*/ 0 w 6573215"/>
              <a:gd name="connsiteY0" fmla="*/ 4174179 h 4174179"/>
              <a:gd name="connsiteX1" fmla="*/ 1446343 w 6573215"/>
              <a:gd name="connsiteY1" fmla="*/ 3809673 h 4174179"/>
              <a:gd name="connsiteX2" fmla="*/ 1928457 w 6573215"/>
              <a:gd name="connsiteY2" fmla="*/ 3151211 h 4174179"/>
              <a:gd name="connsiteX3" fmla="*/ 2363536 w 6573215"/>
              <a:gd name="connsiteY3" fmla="*/ 2187035 h 4174179"/>
              <a:gd name="connsiteX4" fmla="*/ 2845650 w 6573215"/>
              <a:gd name="connsiteY4" fmla="*/ 1328682 h 4174179"/>
              <a:gd name="connsiteX5" fmla="*/ 3292487 w 6573215"/>
              <a:gd name="connsiteY5" fmla="*/ 493846 h 4174179"/>
              <a:gd name="connsiteX6" fmla="*/ 3786360 w 6573215"/>
              <a:gd name="connsiteY6" fmla="*/ 0 h 4174179"/>
              <a:gd name="connsiteX7" fmla="*/ 4244957 w 6573215"/>
              <a:gd name="connsiteY7" fmla="*/ 1716705 h 4174179"/>
              <a:gd name="connsiteX8" fmla="*/ 4703553 w 6573215"/>
              <a:gd name="connsiteY8" fmla="*/ 823078 h 4174179"/>
              <a:gd name="connsiteX9" fmla="*/ 5173908 w 6573215"/>
              <a:gd name="connsiteY9" fmla="*/ 729011 h 4174179"/>
              <a:gd name="connsiteX10" fmla="*/ 5667781 w 6573215"/>
              <a:gd name="connsiteY10" fmla="*/ 482088 h 4174179"/>
              <a:gd name="connsiteX11" fmla="*/ 6114619 w 6573215"/>
              <a:gd name="connsiteY11" fmla="*/ 317473 h 4174179"/>
              <a:gd name="connsiteX12" fmla="*/ 6573215 w 6573215"/>
              <a:gd name="connsiteY12" fmla="*/ 317473 h 417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73215" h="4174179">
                <a:moveTo>
                  <a:pt x="0" y="4174179"/>
                </a:moveTo>
                <a:lnTo>
                  <a:pt x="1446343" y="3809673"/>
                </a:lnTo>
                <a:lnTo>
                  <a:pt x="1928457" y="3151211"/>
                </a:lnTo>
                <a:lnTo>
                  <a:pt x="2363536" y="2187035"/>
                </a:lnTo>
                <a:lnTo>
                  <a:pt x="2845650" y="1328682"/>
                </a:lnTo>
                <a:lnTo>
                  <a:pt x="3292487" y="493846"/>
                </a:lnTo>
                <a:lnTo>
                  <a:pt x="3786360" y="0"/>
                </a:lnTo>
                <a:lnTo>
                  <a:pt x="4244957" y="1716705"/>
                </a:lnTo>
                <a:lnTo>
                  <a:pt x="4703553" y="823078"/>
                </a:lnTo>
                <a:lnTo>
                  <a:pt x="5173908" y="729011"/>
                </a:lnTo>
                <a:lnTo>
                  <a:pt x="5667781" y="482088"/>
                </a:lnTo>
                <a:lnTo>
                  <a:pt x="6114619" y="317473"/>
                </a:lnTo>
                <a:lnTo>
                  <a:pt x="6573215" y="317473"/>
                </a:lnTo>
              </a:path>
            </a:pathLst>
          </a:cu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13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multithreading: Java 5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43829" y="1196976"/>
            <a:ext cx="5487302" cy="5008563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800" b="1" dirty="0"/>
              <a:t>Future</a:t>
            </a:r>
            <a:r>
              <a:rPr lang="en-US" sz="2800" dirty="0"/>
              <a:t> interface</a:t>
            </a:r>
          </a:p>
          <a:p>
            <a:pPr marL="800100" lvl="1" indent="-285750">
              <a:lnSpc>
                <a:spcPct val="100000"/>
              </a:lnSpc>
              <a:buFont typeface="Arial"/>
              <a:buChar char="•"/>
            </a:pPr>
            <a:r>
              <a:rPr lang="en-US" sz="2700" dirty="0">
                <a:solidFill>
                  <a:srgbClr val="0070C0"/>
                </a:solidFill>
                <a:latin typeface="Consolas" panose="020B0609020204030204" pitchFamily="49" charset="0"/>
              </a:rPr>
              <a:t>V get()</a:t>
            </a:r>
          </a:p>
          <a:p>
            <a:pPr marL="800100" lvl="1" indent="-285750">
              <a:lnSpc>
                <a:spcPct val="100000"/>
              </a:lnSpc>
              <a:buFont typeface="Arial"/>
              <a:buChar char="•"/>
            </a:pPr>
            <a:r>
              <a:rPr lang="en-US" sz="2700" dirty="0" err="1">
                <a:solidFill>
                  <a:srgbClr val="0070C0"/>
                </a:solidFill>
                <a:latin typeface="Consolas" panose="020B0609020204030204" pitchFamily="49" charset="0"/>
              </a:rPr>
              <a:t>boolean</a:t>
            </a:r>
            <a:r>
              <a:rPr lang="en-US" sz="2700" dirty="0">
                <a:solidFill>
                  <a:srgbClr val="0070C0"/>
                </a:solidFill>
                <a:latin typeface="Consolas" panose="020B0609020204030204" pitchFamily="49" charset="0"/>
              </a:rPr>
              <a:t> cancel()</a:t>
            </a:r>
          </a:p>
          <a:p>
            <a:pPr marL="800100" lvl="1" indent="-285750">
              <a:lnSpc>
                <a:spcPct val="100000"/>
              </a:lnSpc>
              <a:buFont typeface="Arial"/>
              <a:buChar char="•"/>
            </a:pPr>
            <a:r>
              <a:rPr lang="en-US" sz="2700" dirty="0" err="1">
                <a:solidFill>
                  <a:srgbClr val="0070C0"/>
                </a:solidFill>
                <a:latin typeface="Consolas" panose="020B0609020204030204" pitchFamily="49" charset="0"/>
              </a:rPr>
              <a:t>boolean</a:t>
            </a:r>
            <a:r>
              <a:rPr lang="en-US" sz="27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70C0"/>
                </a:solidFill>
                <a:latin typeface="Consolas" panose="020B0609020204030204" pitchFamily="49" charset="0"/>
              </a:rPr>
              <a:t>isCancelled</a:t>
            </a:r>
            <a:r>
              <a:rPr lang="en-US" sz="2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800100" lvl="1" indent="-285750">
              <a:lnSpc>
                <a:spcPct val="100000"/>
              </a:lnSpc>
              <a:buFont typeface="Arial"/>
              <a:buChar char="•"/>
            </a:pPr>
            <a:r>
              <a:rPr lang="en-US" sz="2700" dirty="0" err="1">
                <a:solidFill>
                  <a:srgbClr val="0070C0"/>
                </a:solidFill>
                <a:latin typeface="Consolas" panose="020B0609020204030204" pitchFamily="49" charset="0"/>
              </a:rPr>
              <a:t>boolean</a:t>
            </a:r>
            <a:r>
              <a:rPr lang="en-US" sz="27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70C0"/>
                </a:solidFill>
                <a:latin typeface="Consolas" panose="020B0609020204030204" pitchFamily="49" charset="0"/>
              </a:rPr>
              <a:t>isDone</a:t>
            </a:r>
            <a:r>
              <a:rPr lang="en-US" sz="2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ru-RU" sz="27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800" b="1" dirty="0"/>
              <a:t>Executors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800" b="1"/>
              <a:t>Callable</a:t>
            </a:r>
            <a:r>
              <a:rPr lang="en-US" sz="2800"/>
              <a:t> interface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2800" b="1" dirty="0" err="1"/>
              <a:t>BlockingQueue</a:t>
            </a:r>
            <a:endParaRPr lang="ru-RU" sz="2800" b="1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ru-RU" sz="2800" dirty="0"/>
          </a:p>
          <a:p>
            <a:pPr>
              <a:lnSpc>
                <a:spcPct val="100000"/>
              </a:lnSpc>
            </a:pPr>
            <a:r>
              <a:rPr lang="en-US" sz="2800"/>
              <a:t>Now it's easier to </a:t>
            </a:r>
            <a:r>
              <a:rPr lang="en-US" sz="2800" dirty="0"/>
              <a:t>execute in parallel, but how to define data flow?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62623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1275" y="1545164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read</a:t>
            </a:r>
          </a:p>
          <a:p>
            <a:pPr algn="ctr"/>
            <a:r>
              <a:rPr lang="en-US" sz="2400"/>
              <a:t>data</a:t>
            </a:r>
            <a:endParaRPr lang="en-US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1275" y="3206176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process data</a:t>
            </a:r>
            <a:endParaRPr lang="en-US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1275" y="4828701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write</a:t>
            </a:r>
          </a:p>
          <a:p>
            <a:pPr algn="ctr"/>
            <a:r>
              <a:rPr lang="en-US" sz="2400"/>
              <a:t>data</a:t>
            </a:r>
            <a:endParaRPr lang="en-US" sz="2400" dirty="0"/>
          </a:p>
        </p:txBody>
      </p:sp>
      <p:sp>
        <p:nvSpPr>
          <p:cNvPr id="7" name="Стрелка вниз 6"/>
          <p:cNvSpPr/>
          <p:nvPr/>
        </p:nvSpPr>
        <p:spPr>
          <a:xfrm>
            <a:off x="1524000" y="1023780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8" name="Стрелка вниз 7"/>
          <p:cNvSpPr/>
          <p:nvPr/>
        </p:nvSpPr>
        <p:spPr>
          <a:xfrm>
            <a:off x="1500909" y="2701721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9" name="Стрелка вниз 8"/>
          <p:cNvSpPr/>
          <p:nvPr/>
        </p:nvSpPr>
        <p:spPr>
          <a:xfrm>
            <a:off x="1524000" y="4372442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1477818" y="6002470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3D5C4-466B-4A54-ACED-7B9EEB908B8C}"/>
              </a:ext>
            </a:extLst>
          </p:cNvPr>
          <p:cNvSpPr txBox="1"/>
          <p:nvPr/>
        </p:nvSpPr>
        <p:spPr>
          <a:xfrm>
            <a:off x="2822628" y="548637"/>
            <a:ext cx="59131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70C0"/>
                </a:solidFill>
                <a:latin typeface="Consolas" panose="020B0609020204030204" pitchFamily="49" charset="0"/>
              </a:rPr>
              <a:t>readData.get()</a:t>
            </a:r>
          </a:p>
          <a:p>
            <a:pPr algn="ctr"/>
            <a:r>
              <a:rPr lang="en-US" sz="3200">
                <a:solidFill>
                  <a:srgbClr val="0070C0"/>
                </a:solidFill>
                <a:latin typeface="Consolas" panose="020B0609020204030204" pitchFamily="49" charset="0"/>
              </a:rPr>
              <a:t>processData.get()</a:t>
            </a:r>
          </a:p>
          <a:p>
            <a:pPr algn="ctr"/>
            <a:r>
              <a:rPr lang="en-US" sz="3200">
                <a:solidFill>
                  <a:srgbClr val="0070C0"/>
                </a:solidFill>
                <a:latin typeface="Consolas" panose="020B0609020204030204" pitchFamily="49" charset="0"/>
              </a:rPr>
              <a:t>writeData.get()</a:t>
            </a:r>
          </a:p>
          <a:p>
            <a:endParaRPr lang="en-US" sz="240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sz="240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3200"/>
              <a:t>We get synchronous code</a:t>
            </a:r>
            <a:endParaRPr lang="en-US" sz="2400"/>
          </a:p>
          <a:p>
            <a:pPr marL="285750" indent="-285750">
              <a:buFont typeface="Symbol" charset="0"/>
              <a:buChar char=""/>
            </a:pPr>
            <a:endParaRPr lang="en-US" sz="2400"/>
          </a:p>
          <a:p>
            <a:pPr marL="285750" indent="-285750">
              <a:buFont typeface="Symbol" charset="0"/>
              <a:buChar char=""/>
            </a:pPr>
            <a:endParaRPr lang="en-US" sz="2400"/>
          </a:p>
          <a:p>
            <a:pPr algn="ctr"/>
            <a:r>
              <a:rPr lang="en-US" sz="2400"/>
              <a:t>But we want to run tasks asynchronously…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But how?</a:t>
            </a:r>
            <a:endParaRPr lang="ru-RU" sz="2400"/>
          </a:p>
          <a:p>
            <a:endParaRPr lang="en-US" sz="24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F4D2D21-3C67-44BE-B00E-C455386C8D94}"/>
              </a:ext>
            </a:extLst>
          </p:cNvPr>
          <p:cNvSpPr/>
          <p:nvPr/>
        </p:nvSpPr>
        <p:spPr>
          <a:xfrm>
            <a:off x="5496159" y="2133597"/>
            <a:ext cx="323273" cy="5551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CDB27C9-F16B-4FF1-BE51-82EBFB761526}"/>
              </a:ext>
            </a:extLst>
          </p:cNvPr>
          <p:cNvSpPr/>
          <p:nvPr/>
        </p:nvSpPr>
        <p:spPr>
          <a:xfrm>
            <a:off x="5517928" y="3374577"/>
            <a:ext cx="323273" cy="5551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C5E2BD4-0C8D-4D02-9526-3438F627B978}"/>
              </a:ext>
            </a:extLst>
          </p:cNvPr>
          <p:cNvSpPr/>
          <p:nvPr/>
        </p:nvSpPr>
        <p:spPr>
          <a:xfrm>
            <a:off x="5508169" y="4852853"/>
            <a:ext cx="323273" cy="5551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6594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07436" y="823711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00520" y="2547447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08720" y="4309284"/>
            <a:ext cx="1685635" cy="561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combine</a:t>
            </a:r>
          </a:p>
        </p:txBody>
      </p:sp>
      <p:sp>
        <p:nvSpPr>
          <p:cNvPr id="8" name="Стрелка вниз 7"/>
          <p:cNvSpPr/>
          <p:nvPr/>
        </p:nvSpPr>
        <p:spPr>
          <a:xfrm rot="2579484">
            <a:off x="3163697" y="2062223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08720" y="2547447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942320" y="2547447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12" name="Стрелка вниз 11"/>
          <p:cNvSpPr/>
          <p:nvPr/>
        </p:nvSpPr>
        <p:spPr>
          <a:xfrm>
            <a:off x="4443188" y="2026458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3" name="Стрелка вниз 12"/>
          <p:cNvSpPr/>
          <p:nvPr/>
        </p:nvSpPr>
        <p:spPr>
          <a:xfrm rot="19020516" flipH="1">
            <a:off x="5709672" y="2062223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4" name="Стрелка вниз 13"/>
          <p:cNvSpPr/>
          <p:nvPr/>
        </p:nvSpPr>
        <p:spPr>
          <a:xfrm rot="19020516" flipH="1">
            <a:off x="3188867" y="3743700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5" name="Стрелка вниз 14"/>
          <p:cNvSpPr/>
          <p:nvPr/>
        </p:nvSpPr>
        <p:spPr>
          <a:xfrm>
            <a:off x="4434479" y="3727595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Стрелка вниз 15"/>
          <p:cNvSpPr/>
          <p:nvPr/>
        </p:nvSpPr>
        <p:spPr>
          <a:xfrm rot="2579484">
            <a:off x="5662817" y="3779651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793296" y="5415990"/>
            <a:ext cx="1685635" cy="5321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data</a:t>
            </a:r>
          </a:p>
        </p:txBody>
      </p:sp>
      <p:sp>
        <p:nvSpPr>
          <p:cNvPr id="18" name="Стрелка вниз 17"/>
          <p:cNvSpPr/>
          <p:nvPr/>
        </p:nvSpPr>
        <p:spPr>
          <a:xfrm>
            <a:off x="4421780" y="4921951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36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 of Future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09640-32C2-4358-A647-66A2851E62A9}"/>
              </a:ext>
            </a:extLst>
          </p:cNvPr>
          <p:cNvSpPr txBox="1"/>
          <p:nvPr/>
        </p:nvSpPr>
        <p:spPr>
          <a:xfrm>
            <a:off x="365758" y="1463040"/>
            <a:ext cx="8593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Cannot be completed manually</a:t>
            </a:r>
          </a:p>
          <a:p>
            <a:endParaRPr lang="en-US" sz="2400" b="1">
              <a:solidFill>
                <a:srgbClr val="002060"/>
              </a:solidFill>
            </a:endParaRPr>
          </a:p>
          <a:p>
            <a:r>
              <a:rPr lang="en-US" sz="2400" b="1">
                <a:solidFill>
                  <a:srgbClr val="002060"/>
                </a:solidFill>
              </a:rPr>
              <a:t>No further action on a Future’s result without blocking</a:t>
            </a:r>
          </a:p>
          <a:p>
            <a:endParaRPr lang="en-US" sz="2400" b="1">
              <a:solidFill>
                <a:srgbClr val="002060"/>
              </a:solidFill>
            </a:endParaRPr>
          </a:p>
          <a:p>
            <a:r>
              <a:rPr lang="en-US" sz="2400" b="1">
                <a:solidFill>
                  <a:srgbClr val="002060"/>
                </a:solidFill>
              </a:rPr>
              <a:t>Cannot chain multiple Futures</a:t>
            </a:r>
          </a:p>
          <a:p>
            <a:endParaRPr lang="en-US" sz="2400" b="1">
              <a:solidFill>
                <a:srgbClr val="002060"/>
              </a:solidFill>
            </a:endParaRPr>
          </a:p>
          <a:p>
            <a:r>
              <a:rPr lang="en-US" sz="2400" b="1">
                <a:solidFill>
                  <a:srgbClr val="002060"/>
                </a:solidFill>
              </a:rPr>
              <a:t>Cannot combine multiple Futures</a:t>
            </a:r>
          </a:p>
          <a:p>
            <a:endParaRPr lang="en-US" sz="2400" b="1">
              <a:solidFill>
                <a:srgbClr val="002060"/>
              </a:solidFill>
            </a:endParaRPr>
          </a:p>
          <a:p>
            <a:r>
              <a:rPr lang="en-US" sz="2400" b="1">
                <a:solidFill>
                  <a:srgbClr val="002060"/>
                </a:solidFill>
              </a:rPr>
              <a:t>No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12785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CompletableFuture</a:t>
            </a:r>
            <a:r>
              <a:rPr lang="en-US"/>
              <a:t> to the resque!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0136" y="4892534"/>
            <a:ext cx="8145843" cy="875955"/>
          </a:xfrm>
          <a:prstGeom prst="rect">
            <a:avLst/>
          </a:prstGeom>
          <a:solidFill>
            <a:srgbClr val="98B3D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noFill/>
                </a:ln>
              </a:rPr>
              <a:t>Threads</a:t>
            </a:r>
            <a:endParaRPr lang="ru-RU" sz="2800" dirty="0">
              <a:ln>
                <a:noFill/>
              </a:ln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40136" y="3768386"/>
            <a:ext cx="8145843" cy="8759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>
                  <a:noFill/>
                </a:ln>
              </a:rPr>
              <a:t>Executor Framework</a:t>
            </a:r>
            <a:endParaRPr lang="ru-RU" sz="2800" dirty="0">
              <a:ln>
                <a:noFill/>
              </a:ln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0136" y="2615046"/>
            <a:ext cx="8145843" cy="875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noFill/>
                </a:ln>
              </a:rPr>
              <a:t>Fork/</a:t>
            </a:r>
            <a:r>
              <a:rPr lang="en-US" sz="2800">
                <a:ln>
                  <a:noFill/>
                </a:ln>
              </a:rPr>
              <a:t>Join Framework</a:t>
            </a:r>
            <a:endParaRPr lang="ru-RU" sz="2800" dirty="0">
              <a:ln>
                <a:noFill/>
              </a:ln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0136" y="1432505"/>
            <a:ext cx="8145843" cy="875955"/>
          </a:xfrm>
          <a:prstGeom prst="rect">
            <a:avLst/>
          </a:prstGeom>
          <a:solidFill>
            <a:srgbClr val="00B050"/>
          </a:solidFill>
          <a:ln>
            <a:solidFill>
              <a:srgbClr val="1B213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>
                  <a:noFill/>
                </a:ln>
              </a:rPr>
              <a:t>CompletableFuture</a:t>
            </a:r>
            <a:endParaRPr lang="ru-RU" sz="2800" dirty="0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4512" y="1695300"/>
            <a:ext cx="8647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 8</a:t>
            </a: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Java 7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Java 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Java 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91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28" y="1035883"/>
            <a:ext cx="4546096" cy="2907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5E15C-9159-490C-A826-0B7486F8DE27}"/>
              </a:ext>
            </a:extLst>
          </p:cNvPr>
          <p:cNvSpPr txBox="1"/>
          <p:nvPr/>
        </p:nvSpPr>
        <p:spPr>
          <a:xfrm>
            <a:off x="714103" y="4990011"/>
            <a:ext cx="7602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Note:</a:t>
            </a:r>
            <a:r>
              <a:rPr lang="en-US" sz="2800"/>
              <a:t> We'll be using </a:t>
            </a:r>
            <a:r>
              <a:rPr lang="en-US" sz="2800" i="1"/>
              <a:t>JUnit</a:t>
            </a:r>
            <a:r>
              <a:rPr lang="en-US" sz="2800"/>
              <a:t> to run our code</a:t>
            </a:r>
          </a:p>
        </p:txBody>
      </p:sp>
    </p:spTree>
    <p:extLst>
      <p:ext uri="{BB962C8B-B14F-4D97-AF65-F5344CB8AC3E}">
        <p14:creationId xmlns:p14="http://schemas.microsoft.com/office/powerpoint/2010/main" val="2929430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method </a:t>
            </a:r>
            <a:r>
              <a:rPr lang="en-US" dirty="0" err="1"/>
              <a:t>slowInit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6918" y="1352808"/>
            <a:ext cx="866659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Integer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2000" b="1" i="1">
                <a:solidFill>
                  <a:srgbClr val="2A00FF"/>
                </a:solidFill>
                <a:latin typeface="Monaco"/>
              </a:rPr>
              <a:t>started task slowInit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()"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try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Thread.</a:t>
            </a:r>
            <a:r>
              <a:rPr lang="en-US" sz="2000" i="1" dirty="0" err="1">
                <a:solidFill>
                  <a:srgbClr val="000000"/>
                </a:solidFill>
                <a:latin typeface="Monaco"/>
              </a:rPr>
              <a:t>sleep</a:t>
            </a:r>
            <a:r>
              <a:rPr lang="en-US" sz="2000" i="1" dirty="0">
                <a:solidFill>
                  <a:srgbClr val="000000"/>
                </a:solidFill>
                <a:latin typeface="Monaco"/>
              </a:rPr>
              <a:t>(1000);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}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catch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InterruptedException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6A3E3E"/>
                </a:solidFill>
                <a:latin typeface="Monaco"/>
              </a:rPr>
              <a:t>e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2000" dirty="0" err="1">
                <a:solidFill>
                  <a:srgbClr val="6A3E3E"/>
                </a:solidFill>
                <a:latin typeface="Monaco"/>
              </a:rPr>
              <a:t>e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.printStackTrace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}</a:t>
            </a:r>
          </a:p>
          <a:p>
            <a:r>
              <a:rPr lang="is-I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is-IS" sz="2000" b="1" dirty="0">
                <a:solidFill>
                  <a:srgbClr val="7F0055"/>
                </a:solidFill>
                <a:latin typeface="Monaco"/>
              </a:rPr>
              <a:t>return</a:t>
            </a:r>
            <a:r>
              <a:rPr lang="is-IS" sz="2000" b="1" dirty="0">
                <a:solidFill>
                  <a:srgbClr val="000000"/>
                </a:solidFill>
                <a:latin typeface="Monaco"/>
              </a:rPr>
              <a:t> 1;</a:t>
            </a:r>
          </a:p>
          <a:p>
            <a:r>
              <a:rPr lang="is-IS" sz="2000" dirty="0">
                <a:solidFill>
                  <a:srgbClr val="000000"/>
                </a:solidFill>
                <a:latin typeface="Monaco"/>
              </a:rPr>
              <a:t>	}</a:t>
            </a:r>
          </a:p>
          <a:p>
            <a:endParaRPr lang="is-IS" sz="2000" dirty="0">
              <a:solidFill>
                <a:srgbClr val="000000"/>
              </a:solidFill>
              <a:latin typeface="Monaco"/>
            </a:endParaRPr>
          </a:p>
          <a:p>
            <a:endParaRPr lang="is-IS" sz="2000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150C8-6780-4751-A3F9-C8ABEDE014F1}"/>
              </a:ext>
            </a:extLst>
          </p:cNvPr>
          <p:cNvSpPr txBox="1"/>
          <p:nvPr/>
        </p:nvSpPr>
        <p:spPr>
          <a:xfrm>
            <a:off x="4284621" y="3884029"/>
            <a:ext cx="412786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defined in:</a:t>
            </a:r>
            <a:br>
              <a:rPr lang="en-US" b="1"/>
            </a:br>
            <a:r>
              <a:rPr lang="en-US" b="1"/>
              <a:t>	CF00_CompletableFutureBase</a:t>
            </a:r>
          </a:p>
        </p:txBody>
      </p:sp>
    </p:spTree>
    <p:extLst>
      <p:ext uri="{BB962C8B-B14F-4D97-AF65-F5344CB8AC3E}">
        <p14:creationId xmlns:p14="http://schemas.microsoft.com/office/powerpoint/2010/main" val="4197544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1 through 4</a:t>
            </a:r>
            <a:r>
              <a:rPr lang="en-US" dirty="0"/>
              <a:t>: </a:t>
            </a:r>
            <a:r>
              <a:rPr lang="en-US"/>
              <a:t>Plain old </a:t>
            </a:r>
            <a:r>
              <a:rPr lang="en-US" dirty="0"/>
              <a:t>Java multithreading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966074"/>
            <a:ext cx="9053282" cy="42622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b="1" dirty="0" err="1">
                <a:solidFill>
                  <a:srgbClr val="7F0055"/>
                </a:solidFill>
                <a:latin typeface="Monaco"/>
              </a:rPr>
              <a:t>int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>
                <a:solidFill>
                  <a:srgbClr val="0000C0"/>
                </a:solidFill>
                <a:latin typeface="Monaco"/>
              </a:rPr>
              <a:t>result</a:t>
            </a:r>
            <a:r>
              <a:rPr lang="en-US" sz="1700" b="1">
                <a:solidFill>
                  <a:srgbClr val="000000"/>
                </a:solidFill>
                <a:latin typeface="Monaco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700" b="1" dirty="0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testFutureOldStyle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InterruptedException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latin typeface="Monaco"/>
              </a:rPr>
              <a:t>		Thread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t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Thread</a:t>
            </a:r>
            <a:r>
              <a:rPr lang="en-US" sz="1700" b="1">
                <a:solidFill>
                  <a:srgbClr val="000000"/>
                </a:solidFill>
                <a:latin typeface="Monaco"/>
              </a:rPr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>
                <a:solidFill>
                  <a:srgbClr val="000000"/>
                </a:solidFill>
                <a:latin typeface="Monaco"/>
              </a:rPr>
              <a:t>			@Override</a:t>
            </a:r>
            <a:endParaRPr lang="en-US" sz="1700" b="1" dirty="0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run()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latin typeface="Monaco"/>
              </a:rPr>
              <a:t>				</a:t>
            </a:r>
            <a:r>
              <a:rPr lang="en-US" sz="1700" dirty="0">
                <a:solidFill>
                  <a:srgbClr val="0000C0"/>
                </a:solidFill>
                <a:latin typeface="Monaco"/>
              </a:rPr>
              <a:t>result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();				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solidFill>
                  <a:srgbClr val="000000"/>
                </a:solidFill>
                <a:latin typeface="Monaco"/>
              </a:rPr>
              <a:t>	</a:t>
            </a:r>
            <a:r>
              <a:rPr lang="uk-UA" sz="1700" dirty="0">
                <a:solidFill>
                  <a:srgbClr val="000000"/>
                </a:solidFill>
                <a:latin typeface="Monaco"/>
              </a:rPr>
              <a:t>		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700" dirty="0">
                <a:solidFill>
                  <a:srgbClr val="000000"/>
                </a:solidFill>
                <a:latin typeface="Monaco"/>
              </a:rPr>
              <a:t>		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b-NO" sz="17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nb-NO" sz="1700" dirty="0" err="1">
                <a:solidFill>
                  <a:srgbClr val="6A3E3E"/>
                </a:solidFill>
                <a:latin typeface="Monaco"/>
              </a:rPr>
              <a:t>t</a:t>
            </a:r>
            <a:r>
              <a:rPr lang="nb-NO" sz="1700" dirty="0" err="1">
                <a:solidFill>
                  <a:srgbClr val="000000"/>
                </a:solidFill>
                <a:latin typeface="Monaco"/>
              </a:rPr>
              <a:t>.start</a:t>
            </a:r>
            <a:r>
              <a:rPr lang="nb-NO" sz="17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700">
                <a:solidFill>
                  <a:srgbClr val="000000"/>
                </a:solidFill>
                <a:latin typeface="Monaco"/>
              </a:rPr>
              <a:t>	</a:t>
            </a:r>
            <a:endParaRPr lang="en-US" sz="1700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solidFill>
                  <a:srgbClr val="000000"/>
                </a:solidFill>
                <a:latin typeface="Monaco"/>
              </a:rPr>
              <a:t>	</a:t>
            </a:r>
            <a:r>
              <a:rPr lang="ro-RO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ro-RO" sz="1700" dirty="0">
                <a:solidFill>
                  <a:srgbClr val="6A3E3E"/>
                </a:solidFill>
                <a:latin typeface="Monaco"/>
              </a:rPr>
              <a:t>t</a:t>
            </a:r>
            <a:r>
              <a:rPr lang="ro-RO" sz="1700" dirty="0">
                <a:solidFill>
                  <a:srgbClr val="000000"/>
                </a:solidFill>
                <a:latin typeface="Monaco"/>
              </a:rPr>
              <a:t>.join();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700">
                <a:solidFill>
                  <a:srgbClr val="000000"/>
                </a:solidFill>
                <a:latin typeface="Monaco"/>
              </a:rPr>
              <a:t>	</a:t>
            </a:r>
            <a:endParaRPr lang="en-US" sz="1700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solidFill>
                  <a:srgbClr val="000000"/>
                </a:solidFill>
                <a:latin typeface="Monaco"/>
              </a:rPr>
              <a:t>	</a:t>
            </a:r>
            <a:r>
              <a:rPr lang="ro-RO" sz="1700" dirty="0">
                <a:solidFill>
                  <a:srgbClr val="000000"/>
                </a:solidFill>
                <a:latin typeface="Monaco"/>
              </a:rPr>
              <a:t>	System.</a:t>
            </a:r>
            <a:r>
              <a:rPr lang="ro-RO" sz="1700" b="1" i="1" dirty="0">
                <a:solidFill>
                  <a:srgbClr val="0000C0"/>
                </a:solidFill>
                <a:latin typeface="Monaco"/>
              </a:rPr>
              <a:t>out</a:t>
            </a:r>
            <a:r>
              <a:rPr lang="ro-RO" sz="1700" b="1" i="1" dirty="0">
                <a:solidFill>
                  <a:srgbClr val="000000"/>
                </a:solidFill>
                <a:latin typeface="Monaco"/>
              </a:rPr>
              <a:t>.println(</a:t>
            </a:r>
            <a:r>
              <a:rPr lang="ro-RO" sz="1700" b="1" i="1" dirty="0">
                <a:solidFill>
                  <a:srgbClr val="2A00FF"/>
                </a:solidFill>
                <a:latin typeface="Monaco"/>
              </a:rPr>
              <a:t>"futureTest() </a:t>
            </a:r>
            <a:r>
              <a:rPr lang="ro-RO" sz="1700" b="1" i="1">
                <a:solidFill>
                  <a:srgbClr val="2A00FF"/>
                </a:solidFill>
                <a:latin typeface="Monaco"/>
              </a:rPr>
              <a:t>is </a:t>
            </a:r>
            <a:r>
              <a:rPr lang="en-US" sz="1700" b="1" i="1">
                <a:solidFill>
                  <a:srgbClr val="2A00FF"/>
                </a:solidFill>
                <a:latin typeface="Monaco"/>
              </a:rPr>
              <a:t>done</a:t>
            </a:r>
            <a:r>
              <a:rPr lang="ro-RO" sz="1700" b="1" i="1">
                <a:solidFill>
                  <a:srgbClr val="2A00FF"/>
                </a:solidFill>
                <a:latin typeface="Monaco"/>
              </a:rPr>
              <a:t>: "</a:t>
            </a:r>
            <a:r>
              <a:rPr lang="ro-RO" sz="1700" b="1" i="1">
                <a:solidFill>
                  <a:srgbClr val="000000"/>
                </a:solidFill>
                <a:latin typeface="Monaco"/>
              </a:rPr>
              <a:t>+</a:t>
            </a:r>
            <a:r>
              <a:rPr lang="en-US" sz="1700" b="1" i="1">
                <a:solidFill>
                  <a:srgbClr val="000000"/>
                </a:solidFill>
                <a:latin typeface="Monaco"/>
              </a:rPr>
              <a:t>  </a:t>
            </a:r>
            <a:r>
              <a:rPr lang="ro-RO" sz="1700" b="1" i="1">
                <a:solidFill>
                  <a:srgbClr val="0000C0"/>
                </a:solidFill>
                <a:latin typeface="Monaco"/>
              </a:rPr>
              <a:t>result</a:t>
            </a:r>
            <a:r>
              <a:rPr lang="ro-RO" sz="17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700" dirty="0">
                <a:solidFill>
                  <a:srgbClr val="000000"/>
                </a:solidFill>
                <a:latin typeface="Monaco"/>
              </a:rPr>
              <a:t>	}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sp>
        <p:nvSpPr>
          <p:cNvPr id="4" name="Прямоугольник 7"/>
          <p:cNvSpPr/>
          <p:nvPr/>
        </p:nvSpPr>
        <p:spPr>
          <a:xfrm>
            <a:off x="708287" y="5477446"/>
            <a:ext cx="6064334" cy="80021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300" b="1" dirty="0">
                <a:latin typeface="Courier New"/>
                <a:cs typeface="Courier New"/>
              </a:rPr>
              <a:t>started task </a:t>
            </a:r>
            <a:r>
              <a:rPr lang="en-US" sz="2300" b="1" dirty="0" err="1">
                <a:latin typeface="Courier New"/>
                <a:cs typeface="Courier New"/>
              </a:rPr>
              <a:t>slowInit</a:t>
            </a:r>
            <a:r>
              <a:rPr lang="en-US" sz="2300" b="1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sz="2300" b="1" dirty="0" err="1">
                <a:latin typeface="Courier New"/>
                <a:cs typeface="Courier New"/>
              </a:rPr>
              <a:t>futureTest</a:t>
            </a:r>
            <a:r>
              <a:rPr lang="en-US" sz="2300" b="1" dirty="0">
                <a:latin typeface="Courier New"/>
                <a:cs typeface="Courier New"/>
              </a:rPr>
              <a:t>() </a:t>
            </a:r>
            <a:r>
              <a:rPr lang="en-US" sz="2300" b="1">
                <a:latin typeface="Courier New"/>
                <a:cs typeface="Courier New"/>
              </a:rPr>
              <a:t>is done: </a:t>
            </a:r>
            <a:r>
              <a:rPr lang="en-US" sz="2300" b="1" dirty="0">
                <a:latin typeface="Courier New"/>
                <a:cs typeface="Courier New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62FFE-AC66-42C1-A150-DB99061F11E1}"/>
              </a:ext>
            </a:extLst>
          </p:cNvPr>
          <p:cNvSpPr txBox="1"/>
          <p:nvPr/>
        </p:nvSpPr>
        <p:spPr>
          <a:xfrm>
            <a:off x="4963886" y="2551617"/>
            <a:ext cx="3500845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CF01_FutureJavaOld</a:t>
            </a:r>
          </a:p>
        </p:txBody>
      </p:sp>
    </p:spTree>
    <p:extLst>
      <p:ext uri="{BB962C8B-B14F-4D97-AF65-F5344CB8AC3E}">
        <p14:creationId xmlns:p14="http://schemas.microsoft.com/office/powerpoint/2010/main" val="311590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/>
              <a:t>5 through </a:t>
            </a:r>
            <a:r>
              <a:rPr lang="en-US" dirty="0"/>
              <a:t>7: using Executor to run </a:t>
            </a:r>
            <a:r>
              <a:rPr lang="en-US" dirty="0" err="1"/>
              <a:t>slowInit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6917" y="1212916"/>
            <a:ext cx="885708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futureTest</a:t>
            </a:r>
            <a:r>
              <a:rPr lang="en-US" sz="2000" b="1">
                <a:solidFill>
                  <a:srgbClr val="000000"/>
                </a:solidFill>
                <a:latin typeface="Monaco"/>
              </a:rPr>
              <a:t>()  </a:t>
            </a:r>
            <a:r>
              <a:rPr lang="en-US" sz="2000" b="1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2000" b="1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InterruptedException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ExecutionException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Callable&lt;Integer&gt; </a:t>
            </a:r>
            <a:r>
              <a:rPr lang="en-US" sz="2000" dirty="0">
                <a:solidFill>
                  <a:srgbClr val="6A3E3E"/>
                </a:solidFill>
                <a:latin typeface="Monaco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err="1">
                <a:solidFill>
                  <a:srgbClr val="000000"/>
                </a:solidFill>
                <a:latin typeface="Monaco"/>
              </a:rPr>
              <a:t>ExecutorService</a:t>
            </a:r>
            <a:r>
              <a:rPr lang="en-US" sz="200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>
                <a:solidFill>
                  <a:srgbClr val="6A3E3E"/>
                </a:solidFill>
                <a:latin typeface="Monaco"/>
              </a:rPr>
              <a:t>exec</a:t>
            </a:r>
            <a:r>
              <a:rPr lang="en-US" sz="2000">
                <a:solidFill>
                  <a:srgbClr val="000000"/>
                </a:solidFill>
                <a:latin typeface="Monaco"/>
              </a:rPr>
              <a:t> = Executors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2000" i="1" dirty="0" err="1">
                <a:solidFill>
                  <a:srgbClr val="000000"/>
                </a:solidFill>
                <a:latin typeface="Monaco"/>
              </a:rPr>
              <a:t>newFixedThreadPool</a:t>
            </a:r>
            <a:r>
              <a:rPr lang="en-US" sz="2000" i="1" dirty="0">
                <a:solidFill>
                  <a:srgbClr val="000000"/>
                </a:solidFill>
                <a:latin typeface="Monaco"/>
              </a:rPr>
              <a:t>(10);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Future&lt;Integer&gt; </a:t>
            </a:r>
            <a:r>
              <a:rPr lang="en-US" sz="2000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>
                <a:solidFill>
                  <a:srgbClr val="000000"/>
                </a:solidFill>
                <a:latin typeface="Monaco"/>
              </a:rPr>
              <a:t>= </a:t>
            </a:r>
            <a:r>
              <a:rPr lang="en-US" sz="2000">
                <a:solidFill>
                  <a:srgbClr val="6A3E3E"/>
                </a:solidFill>
                <a:latin typeface="Monaco"/>
              </a:rPr>
              <a:t>exec</a:t>
            </a:r>
            <a:r>
              <a:rPr lang="en-US" sz="200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submit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Monaco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Integer </a:t>
            </a:r>
            <a:r>
              <a:rPr lang="en-US" sz="2000" dirty="0">
                <a:solidFill>
                  <a:srgbClr val="6A3E3E"/>
                </a:solidFill>
                <a:latin typeface="Monaco"/>
              </a:rPr>
              <a:t>res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();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endParaRPr lang="en-US" sz="2000" dirty="0">
              <a:solidFill>
                <a:srgbClr val="000000"/>
              </a:solidFill>
              <a:latin typeface="Monaco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2000" b="1" i="1" dirty="0" err="1">
                <a:solidFill>
                  <a:srgbClr val="2A00FF"/>
                </a:solidFill>
                <a:latin typeface="Monaco"/>
              </a:rPr>
              <a:t>futureTest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() is finished</a:t>
            </a:r>
            <a:r>
              <a:rPr lang="en-US" sz="2000" b="1" i="1">
                <a:solidFill>
                  <a:srgbClr val="2A00FF"/>
                </a:solidFill>
                <a:latin typeface="Monaco"/>
              </a:rPr>
              <a:t>: " </a:t>
            </a:r>
            <a:r>
              <a:rPr lang="en-US" sz="2000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sz="2000" b="1" i="1">
                <a:solidFill>
                  <a:srgbClr val="6A3E3E"/>
                </a:solidFill>
                <a:latin typeface="Monaco"/>
              </a:rPr>
              <a:t>res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}</a:t>
            </a:r>
          </a:p>
          <a:p>
            <a:endParaRPr lang="en-US" dirty="0">
              <a:solidFill>
                <a:srgbClr val="000000"/>
              </a:solidFill>
              <a:latin typeface="Monaco"/>
            </a:endParaRPr>
          </a:p>
          <a:p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08287" y="5394976"/>
            <a:ext cx="6064334" cy="80021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300" b="1" dirty="0">
                <a:latin typeface="Courier New"/>
                <a:cs typeface="Courier New"/>
              </a:rPr>
              <a:t>started task </a:t>
            </a:r>
            <a:r>
              <a:rPr lang="en-US" sz="2300" b="1" dirty="0" err="1">
                <a:latin typeface="Courier New"/>
                <a:cs typeface="Courier New"/>
              </a:rPr>
              <a:t>slowInit</a:t>
            </a:r>
            <a:r>
              <a:rPr lang="en-US" sz="2300" b="1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sz="2300" b="1" dirty="0" err="1">
                <a:latin typeface="Courier New"/>
                <a:cs typeface="Courier New"/>
              </a:rPr>
              <a:t>futureTest</a:t>
            </a:r>
            <a:r>
              <a:rPr lang="en-US" sz="2300" b="1" dirty="0">
                <a:latin typeface="Courier New"/>
                <a:cs typeface="Courier New"/>
              </a:rPr>
              <a:t>() </a:t>
            </a:r>
            <a:r>
              <a:rPr lang="en-US" sz="2300" b="1">
                <a:latin typeface="Courier New"/>
                <a:cs typeface="Courier New"/>
              </a:rPr>
              <a:t>is done: </a:t>
            </a:r>
            <a:r>
              <a:rPr lang="en-US" sz="2300" b="1" dirty="0">
                <a:latin typeface="Courier New"/>
                <a:cs typeface="Courier New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029BB-A262-4012-AC61-86460ACBF566}"/>
              </a:ext>
            </a:extLst>
          </p:cNvPr>
          <p:cNvSpPr txBox="1"/>
          <p:nvPr/>
        </p:nvSpPr>
        <p:spPr>
          <a:xfrm>
            <a:off x="4876800" y="4290681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CF01_FutureJavaOld (</a:t>
            </a:r>
            <a:r>
              <a:rPr lang="en-US" b="1" i="1"/>
              <a:t>cont'd</a:t>
            </a:r>
            <a:r>
              <a:rPr lang="en-US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817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8: using </a:t>
            </a:r>
            <a:r>
              <a:rPr lang="en-US" dirty="0" err="1"/>
              <a:t>CompletableFuture</a:t>
            </a:r>
            <a:r>
              <a:rPr lang="en-US" dirty="0"/>
              <a:t> to run </a:t>
            </a:r>
            <a:r>
              <a:rPr lang="en-US" dirty="0" err="1"/>
              <a:t>slowInit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6282" y="1212916"/>
            <a:ext cx="88570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promiseTest</a:t>
            </a:r>
            <a:r>
              <a:rPr lang="en-US" sz="2000" b="1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InterruptedException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ExecutionException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2000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2000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endParaRPr lang="en-US" sz="20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Integer </a:t>
            </a:r>
            <a:r>
              <a:rPr lang="en-US" sz="2000" dirty="0">
                <a:solidFill>
                  <a:srgbClr val="6A3E3E"/>
                </a:solidFill>
                <a:latin typeface="Monaco"/>
              </a:rPr>
              <a:t>res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onaco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2000" b="1" i="1" dirty="0" err="1">
                <a:solidFill>
                  <a:srgbClr val="2A00FF"/>
                </a:solidFill>
                <a:latin typeface="Monaco"/>
              </a:rPr>
              <a:t>promiseTest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() is finished</a:t>
            </a:r>
            <a:r>
              <a:rPr lang="en-US" sz="2000" b="1" i="1">
                <a:solidFill>
                  <a:srgbClr val="2A00FF"/>
                </a:solidFill>
                <a:latin typeface="Monaco"/>
              </a:rPr>
              <a:t>: " </a:t>
            </a:r>
            <a:r>
              <a:rPr lang="en-US" sz="2000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sz="2000" b="1" i="1">
                <a:solidFill>
                  <a:srgbClr val="6A3E3E"/>
                </a:solidFill>
                <a:latin typeface="Monaco"/>
              </a:rPr>
              <a:t>res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}</a:t>
            </a:r>
          </a:p>
          <a:p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8287" y="4917895"/>
            <a:ext cx="6064334" cy="1077218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300" b="1" dirty="0">
                <a:latin typeface="Courier New"/>
                <a:cs typeface="Courier New"/>
              </a:rPr>
              <a:t>started task 1</a:t>
            </a:r>
          </a:p>
          <a:p>
            <a:pPr lvl="1"/>
            <a:r>
              <a:rPr lang="en-US" sz="2300" b="1" dirty="0" err="1">
                <a:latin typeface="Courier New"/>
                <a:cs typeface="Courier New"/>
              </a:rPr>
              <a:t>promiseTest</a:t>
            </a:r>
            <a:r>
              <a:rPr lang="en-US" sz="2300" b="1" dirty="0">
                <a:latin typeface="Courier New"/>
                <a:cs typeface="Courier New"/>
              </a:rPr>
              <a:t>() </a:t>
            </a:r>
            <a:r>
              <a:rPr lang="en-US" sz="2300" b="1">
                <a:latin typeface="Courier New"/>
                <a:cs typeface="Courier New"/>
              </a:rPr>
              <a:t>is done: </a:t>
            </a:r>
            <a:r>
              <a:rPr lang="en-US" sz="2300" b="1" dirty="0">
                <a:latin typeface="Courier New"/>
                <a:cs typeface="Courier New"/>
              </a:rPr>
              <a:t>1</a:t>
            </a:r>
          </a:p>
          <a:p>
            <a:endParaRPr lang="en-US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34BE5-17BB-4957-9C32-D0B84C01A3EE}"/>
              </a:ext>
            </a:extLst>
          </p:cNvPr>
          <p:cNvSpPr txBox="1"/>
          <p:nvPr/>
        </p:nvSpPr>
        <p:spPr>
          <a:xfrm>
            <a:off x="4876800" y="3967515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CF01_FutureJavaOld (</a:t>
            </a:r>
            <a:r>
              <a:rPr lang="en-US" b="1" i="1"/>
              <a:t>cont'd</a:t>
            </a:r>
            <a:r>
              <a:rPr lang="en-US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733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CPU frequency doesn’t grow?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4" y="1042769"/>
            <a:ext cx="4285816" cy="537723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872" y="1451549"/>
            <a:ext cx="4117127" cy="21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92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CompletableFuture</a:t>
            </a:r>
            <a:r>
              <a:rPr lang="en-US" dirty="0"/>
              <a:t> to execute several tasks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2234" y="897984"/>
            <a:ext cx="89917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promiseTestNext</a:t>
            </a:r>
            <a:r>
              <a:rPr lang="en-US" b="1">
                <a:solidFill>
                  <a:srgbClr val="000000"/>
                </a:solidFill>
                <a:latin typeface="Monaco"/>
              </a:rPr>
              <a:t>()  </a:t>
            </a:r>
            <a:r>
              <a:rPr lang="en-US" b="1">
                <a:solidFill>
                  <a:srgbClr val="7F0055"/>
                </a:solidFill>
                <a:latin typeface="Monaco"/>
              </a:rPr>
              <a:t>throws</a:t>
            </a:r>
            <a:r>
              <a:rPr lang="en-US" b="1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InterruptedException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ExecutionException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&lt;Void&gt; 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.</a:t>
            </a:r>
            <a:r>
              <a:rPr lang="en-US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.</a:t>
            </a:r>
            <a:r>
              <a:rPr lang="en-US" dirty="0" err="1">
                <a:solidFill>
                  <a:srgbClr val="FF0000"/>
                </a:solidFill>
                <a:latin typeface="Monaco"/>
              </a:rPr>
              <a:t>thenAccept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>
                <a:solidFill>
                  <a:srgbClr val="000000"/>
                </a:solidFill>
                <a:latin typeface="Monaco"/>
              </a:rPr>
              <a:t>	     (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res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 -&gt; {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b="1" i="1">
                <a:solidFill>
                  <a:srgbClr val="2A00FF"/>
                </a:solidFill>
                <a:latin typeface="Monaco"/>
              </a:rPr>
              <a:t>finished " </a:t>
            </a:r>
            <a:r>
              <a:rPr lang="en-US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b="1" i="1">
                <a:solidFill>
                  <a:srgbClr val="6A3E3E"/>
                </a:solidFill>
                <a:latin typeface="Monaco"/>
              </a:rPr>
              <a:t>res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); }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)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.</a:t>
            </a:r>
            <a:r>
              <a:rPr lang="en-US" dirty="0" err="1">
                <a:solidFill>
                  <a:srgbClr val="FF0000"/>
                </a:solidFill>
                <a:latin typeface="Monaco"/>
              </a:rPr>
              <a:t>thenRun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() -&gt; {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"look at results"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); }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b="1" i="1" dirty="0" err="1">
                <a:solidFill>
                  <a:srgbClr val="2A00FF"/>
                </a:solidFill>
                <a:latin typeface="Monaco"/>
              </a:rPr>
              <a:t>promiseTestNext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() is finished"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9813" y="4932748"/>
            <a:ext cx="6429901" cy="150810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300" b="1" dirty="0">
                <a:latin typeface="Courier New"/>
                <a:cs typeface="Courier New"/>
              </a:rPr>
              <a:t>started task 1</a:t>
            </a:r>
          </a:p>
          <a:p>
            <a:pPr lvl="1"/>
            <a:r>
              <a:rPr lang="en-US" sz="2300" b="1" dirty="0">
                <a:latin typeface="Courier New"/>
                <a:cs typeface="Courier New"/>
              </a:rPr>
              <a:t>finished 1</a:t>
            </a:r>
          </a:p>
          <a:p>
            <a:pPr lvl="1"/>
            <a:r>
              <a:rPr lang="en-US" sz="2300" b="1" dirty="0">
                <a:latin typeface="Courier New"/>
                <a:cs typeface="Courier New"/>
              </a:rPr>
              <a:t>look at results</a:t>
            </a:r>
          </a:p>
          <a:p>
            <a:pPr lvl="1"/>
            <a:r>
              <a:rPr lang="en-US" sz="2300" b="1" dirty="0" err="1">
                <a:latin typeface="Courier New"/>
                <a:cs typeface="Courier New"/>
              </a:rPr>
              <a:t>promiseTestNext</a:t>
            </a:r>
            <a:r>
              <a:rPr lang="en-US" sz="2300" b="1" dirty="0">
                <a:latin typeface="Courier New"/>
                <a:cs typeface="Courier New"/>
              </a:rPr>
              <a:t>() </a:t>
            </a:r>
            <a:r>
              <a:rPr lang="en-US" sz="2300" b="1">
                <a:latin typeface="Courier New"/>
                <a:cs typeface="Courier New"/>
              </a:rPr>
              <a:t>is done</a:t>
            </a:r>
            <a:endParaRPr lang="en-US" sz="2300" b="1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24535-F409-4A18-A90E-FDB00F9FFA92}"/>
              </a:ext>
            </a:extLst>
          </p:cNvPr>
          <p:cNvSpPr txBox="1"/>
          <p:nvPr/>
        </p:nvSpPr>
        <p:spPr>
          <a:xfrm>
            <a:off x="4876800" y="4524864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CF01_FutureJavaOld (</a:t>
            </a:r>
            <a:r>
              <a:rPr lang="en-US" b="1" i="1"/>
              <a:t>cont'd</a:t>
            </a:r>
            <a:r>
              <a:rPr lang="en-US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4646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method </a:t>
            </a:r>
            <a:r>
              <a:rPr lang="en-US" dirty="0" err="1"/>
              <a:t>slowIncrement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56278" y="1060189"/>
            <a:ext cx="86665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Integer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(Integer </a:t>
            </a:r>
            <a:r>
              <a:rPr lang="en-US" sz="2000" b="1" dirty="0" err="1">
                <a:solidFill>
                  <a:srgbClr val="6A3E3E"/>
                </a:solidFill>
                <a:latin typeface="Monaco"/>
              </a:rPr>
              <a:t>i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try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Thread.</a:t>
            </a:r>
            <a:r>
              <a:rPr lang="en-US" sz="2000" i="1" dirty="0" err="1">
                <a:solidFill>
                  <a:srgbClr val="000000"/>
                </a:solidFill>
                <a:latin typeface="Monaco"/>
              </a:rPr>
              <a:t>sleep</a:t>
            </a:r>
            <a:r>
              <a:rPr lang="en-US" sz="2000" i="1" dirty="0">
                <a:solidFill>
                  <a:srgbClr val="000000"/>
                </a:solidFill>
                <a:latin typeface="Monaco"/>
              </a:rPr>
              <a:t>(1000);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}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catch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InterruptedException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6A3E3E"/>
                </a:solidFill>
                <a:latin typeface="Monaco"/>
              </a:rPr>
              <a:t>e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2000" dirty="0" err="1">
                <a:solidFill>
                  <a:srgbClr val="6A3E3E"/>
                </a:solidFill>
                <a:latin typeface="Monaco"/>
              </a:rPr>
              <a:t>e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.printStackTrace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}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(</a:t>
            </a:r>
          </a:p>
          <a:p>
            <a:r>
              <a:rPr lang="en-US" sz="2000" b="1" i="1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sz="20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2000" b="1" i="1">
                <a:solidFill>
                  <a:srgbClr val="2A00FF"/>
                </a:solidFill>
                <a:latin typeface="Monaco"/>
              </a:rPr>
              <a:t>finished incrementing with the result " </a:t>
            </a:r>
            <a:r>
              <a:rPr lang="en-US" sz="2000" b="1" i="1">
                <a:solidFill>
                  <a:srgbClr val="000000"/>
                </a:solidFill>
                <a:latin typeface="Monaco"/>
              </a:rPr>
              <a:t>+ (</a:t>
            </a:r>
            <a:r>
              <a:rPr lang="en-US" sz="2000" b="1" i="1" dirty="0">
                <a:solidFill>
                  <a:srgbClr val="6A3E3E"/>
                </a:solidFill>
                <a:latin typeface="Monaco"/>
              </a:rPr>
              <a:t>i</a:t>
            </a:r>
            <a:r>
              <a:rPr lang="en-US" sz="2000" b="1" i="1" dirty="0">
                <a:solidFill>
                  <a:srgbClr val="000000"/>
                </a:solidFill>
                <a:latin typeface="Monaco"/>
              </a:rPr>
              <a:t>+1));</a:t>
            </a:r>
          </a:p>
          <a:p>
            <a:r>
              <a:rPr lang="is-IS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is-IS" sz="2000" b="1" dirty="0">
                <a:solidFill>
                  <a:srgbClr val="7F0055"/>
                </a:solidFill>
                <a:latin typeface="Monaco"/>
              </a:rPr>
              <a:t>return</a:t>
            </a:r>
            <a:r>
              <a:rPr lang="is-IS" sz="2000" b="1" dirty="0">
                <a:solidFill>
                  <a:srgbClr val="000000"/>
                </a:solidFill>
                <a:latin typeface="Monaco"/>
              </a:rPr>
              <a:t> 1+</a:t>
            </a:r>
            <a:r>
              <a:rPr lang="is-IS" sz="2000" b="1" dirty="0">
                <a:solidFill>
                  <a:srgbClr val="6A3E3E"/>
                </a:solidFill>
                <a:latin typeface="Monaco"/>
              </a:rPr>
              <a:t>i</a:t>
            </a:r>
            <a:r>
              <a:rPr lang="is-IS" sz="2000" b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is-IS" sz="2000" dirty="0">
                <a:solidFill>
                  <a:srgbClr val="000000"/>
                </a:solidFill>
                <a:latin typeface="Monaco"/>
              </a:rPr>
              <a:t>	}</a:t>
            </a:r>
          </a:p>
          <a:p>
            <a:endParaRPr lang="is-IS" sz="2000" dirty="0">
              <a:solidFill>
                <a:srgbClr val="000000"/>
              </a:solidFill>
              <a:latin typeface="Monaco"/>
            </a:endParaRPr>
          </a:p>
          <a:p>
            <a:endParaRPr lang="is-IS" sz="2000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D2D83-B3A0-4999-BECB-CE1FF6E12A53}"/>
              </a:ext>
            </a:extLst>
          </p:cNvPr>
          <p:cNvSpPr txBox="1"/>
          <p:nvPr/>
        </p:nvSpPr>
        <p:spPr>
          <a:xfrm>
            <a:off x="4284621" y="3884029"/>
            <a:ext cx="412786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defined in:</a:t>
            </a:r>
            <a:br>
              <a:rPr lang="en-US" b="1"/>
            </a:br>
            <a:r>
              <a:rPr lang="en-US" b="1"/>
              <a:t>	CF00_CompletableFutureBase</a:t>
            </a:r>
          </a:p>
        </p:txBody>
      </p:sp>
    </p:spTree>
    <p:extLst>
      <p:ext uri="{BB962C8B-B14F-4D97-AF65-F5344CB8AC3E}">
        <p14:creationId xmlns:p14="http://schemas.microsoft.com/office/powerpoint/2010/main" val="492650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CompletableFuture</a:t>
            </a:r>
            <a:r>
              <a:rPr lang="en-US" dirty="0"/>
              <a:t> to execute several tasks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906233"/>
            <a:ext cx="91439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promiseTestInc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/>
              <a:t>start = </a:t>
            </a:r>
            <a:r>
              <a:rPr lang="en-US" dirty="0" err="1"/>
              <a:t>System.nanoTime</a:t>
            </a:r>
            <a:r>
              <a:rPr lang="en-US" dirty="0"/>
              <a:t>();</a:t>
            </a:r>
            <a:r>
              <a:rPr lang="en-US" b="1" i="1" dirty="0">
                <a:solidFill>
                  <a:srgbClr val="000000"/>
                </a:solidFill>
                <a:highlight>
                  <a:srgbClr val="F0D8A8"/>
                </a:highlight>
                <a:latin typeface="Monaco"/>
              </a:rPr>
              <a:t>  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&lt;?&gt; 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i="1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1 </a:t>
            </a:r>
            <a:endParaRPr lang="en-US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	.</a:t>
            </a:r>
            <a:r>
              <a:rPr lang="en-US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b="1">
                <a:solidFill>
                  <a:srgbClr val="000000"/>
                </a:solidFill>
                <a:latin typeface="Monaco"/>
              </a:rPr>
              <a:t>)</a:t>
            </a:r>
            <a:r>
              <a:rPr lang="en-US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                // </a:t>
            </a:r>
            <a:r>
              <a:rPr lang="en-US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2 </a:t>
            </a:r>
            <a:endParaRPr lang="en-US" b="1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	.</a:t>
            </a:r>
            <a:r>
              <a:rPr lang="en-US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b="1">
                <a:solidFill>
                  <a:srgbClr val="000000"/>
                </a:solidFill>
                <a:latin typeface="Monaco"/>
              </a:rPr>
              <a:t>)                </a:t>
            </a:r>
            <a:r>
              <a:rPr lang="en-US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</a:t>
            </a:r>
            <a:r>
              <a:rPr lang="en-US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3 </a:t>
            </a:r>
            <a:endParaRPr lang="en-US" b="1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	.</a:t>
            </a:r>
            <a:r>
              <a:rPr lang="en-US" dirty="0" err="1">
                <a:solidFill>
                  <a:srgbClr val="FF0000"/>
                </a:solidFill>
                <a:latin typeface="Monaco"/>
              </a:rPr>
              <a:t>thenAccept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 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res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-&gt;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b="1" i="1" dirty="0" err="1">
                <a:solidFill>
                  <a:srgbClr val="2A00FF"/>
                </a:solidFill>
                <a:latin typeface="Monaco"/>
              </a:rPr>
              <a:t>async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 result</a:t>
            </a:r>
            <a:r>
              <a:rPr lang="en-US" b="1" i="1">
                <a:solidFill>
                  <a:srgbClr val="2A00FF"/>
                </a:solidFill>
                <a:latin typeface="Monaco"/>
              </a:rPr>
              <a:t>: " </a:t>
            </a:r>
            <a:r>
              <a:rPr lang="en-US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b="1" i="1">
                <a:solidFill>
                  <a:srgbClr val="6A3E3E"/>
                </a:solidFill>
                <a:latin typeface="Monaco"/>
              </a:rPr>
              <a:t>res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 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/>
              </a:rPr>
              <a:t>elapsedTime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nanoTime</a:t>
            </a:r>
            <a:r>
              <a:rPr lang="en-US" b="1" i="1">
                <a:solidFill>
                  <a:srgbClr val="000000"/>
                </a:solidFill>
                <a:latin typeface="Monaco"/>
              </a:rPr>
              <a:t>() – start;</a:t>
            </a:r>
            <a:endParaRPr lang="en-US" b="1" i="1" dirty="0">
              <a:solidFill>
                <a:srgbClr val="000000"/>
              </a:solidFill>
              <a:highlight>
                <a:srgbClr val="D4D4D4"/>
              </a:highlight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.printf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"%d sec passed"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, </a:t>
            </a:r>
          </a:p>
          <a:p>
            <a:r>
              <a:rPr lang="en-US" b="1" i="1" dirty="0">
                <a:solidFill>
                  <a:srgbClr val="000000"/>
                </a:solidFill>
                <a:latin typeface="Monaco"/>
              </a:rPr>
              <a:t>				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TimeUnit.</a:t>
            </a:r>
            <a:r>
              <a:rPr lang="en-US" b="1" i="1" dirty="0" err="1">
                <a:solidFill>
                  <a:srgbClr val="0000C0"/>
                </a:solidFill>
                <a:latin typeface="Monaco"/>
              </a:rPr>
              <a:t>NANOSECONDS</a:t>
            </a:r>
            <a:r>
              <a:rPr lang="en-US" b="1" i="1" dirty="0" err="1">
                <a:solidFill>
                  <a:srgbClr val="000000"/>
                </a:solidFill>
                <a:latin typeface="Monaco"/>
              </a:rPr>
              <a:t>.toSeconds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Monaco"/>
              </a:rPr>
              <a:t>elapsedTime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13933" y="4918419"/>
            <a:ext cx="6324166" cy="1477328"/>
          </a:xfrm>
          <a:prstGeom prst="rect">
            <a:avLst/>
          </a:prstGeom>
          <a:ln>
            <a:solidFill>
              <a:srgbClr val="5480B7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started task 1</a:t>
            </a:r>
          </a:p>
          <a:p>
            <a:r>
              <a:rPr lang="en-US" b="1">
                <a:latin typeface="Courier New"/>
                <a:cs typeface="Courier New"/>
              </a:rPr>
              <a:t>finished incrementing with the result 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  <a:p>
            <a:r>
              <a:rPr lang="en-US" b="1">
                <a:latin typeface="Courier New"/>
                <a:cs typeface="Courier New"/>
              </a:rPr>
              <a:t>finished incrementing with the result </a:t>
            </a:r>
            <a:r>
              <a:rPr lang="en-US" b="1" dirty="0">
                <a:latin typeface="Courier New"/>
                <a:cs typeface="Courier New"/>
              </a:rPr>
              <a:t>3</a:t>
            </a:r>
          </a:p>
          <a:p>
            <a:r>
              <a:rPr lang="en-US" b="1" dirty="0" err="1">
                <a:latin typeface="Courier New"/>
                <a:cs typeface="Courier New"/>
              </a:rPr>
              <a:t>async</a:t>
            </a:r>
            <a:r>
              <a:rPr lang="en-US" b="1" dirty="0">
                <a:latin typeface="Courier New"/>
                <a:cs typeface="Courier New"/>
              </a:rPr>
              <a:t> result: 3</a:t>
            </a:r>
          </a:p>
          <a:p>
            <a:r>
              <a:rPr lang="en-US" b="1" dirty="0">
                <a:latin typeface="Courier New"/>
                <a:cs typeface="Courier New"/>
              </a:rPr>
              <a:t>3 </a:t>
            </a:r>
            <a:r>
              <a:rPr lang="en-US" b="1">
                <a:latin typeface="Courier New"/>
                <a:cs typeface="Courier New"/>
              </a:rPr>
              <a:t>sec passed  //&lt;-- indicates a synchro mode</a:t>
            </a:r>
            <a:endParaRPr lang="ru-RU" b="1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7A748-D84D-4834-90A4-C0DCC7EBDB3B}"/>
              </a:ext>
            </a:extLst>
          </p:cNvPr>
          <p:cNvSpPr txBox="1"/>
          <p:nvPr/>
        </p:nvSpPr>
        <p:spPr>
          <a:xfrm>
            <a:off x="4693920" y="1235137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CF02_CompletableFuture</a:t>
            </a:r>
            <a:r>
              <a:rPr lang="en-US" b="1">
                <a:solidFill>
                  <a:srgbClr val="FF0000"/>
                </a:solidFill>
              </a:rPr>
              <a:t>…….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A471-4E08-4652-A7A8-2FDBE9FD701B}"/>
              </a:ext>
            </a:extLst>
          </p:cNvPr>
          <p:cNvSpPr txBox="1"/>
          <p:nvPr/>
        </p:nvSpPr>
        <p:spPr>
          <a:xfrm>
            <a:off x="7053943" y="1968138"/>
            <a:ext cx="162026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r>
              <a:rPr lang="en-US" sz="1600"/>
              <a:t>Solve </a:t>
            </a:r>
            <a:r>
              <a:rPr lang="en-US" sz="1600" b="1" i="1">
                <a:solidFill>
                  <a:srgbClr val="FF0000"/>
                </a:solidFill>
              </a:rPr>
              <a:t>Problem</a:t>
            </a:r>
          </a:p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r>
              <a:rPr lang="en-US" sz="1600"/>
              <a:t>then look up</a:t>
            </a:r>
          </a:p>
          <a:p>
            <a:pPr algn="ctr"/>
            <a:r>
              <a:rPr lang="en-US" sz="1600" b="1" i="1">
                <a:solidFill>
                  <a:srgbClr val="00B050"/>
                </a:solidFill>
              </a:rPr>
              <a:t>Solution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69791B5-E78D-4B41-A9F4-6FC817A94E9B}"/>
              </a:ext>
            </a:extLst>
          </p:cNvPr>
          <p:cNvSpPr/>
          <p:nvPr/>
        </p:nvSpPr>
        <p:spPr>
          <a:xfrm>
            <a:off x="7689672" y="2098769"/>
            <a:ext cx="304800" cy="5834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FD6C68A-1E9E-4035-A20D-F0B6123248AC}"/>
              </a:ext>
            </a:extLst>
          </p:cNvPr>
          <p:cNvSpPr/>
          <p:nvPr/>
        </p:nvSpPr>
        <p:spPr>
          <a:xfrm>
            <a:off x="7689672" y="3060644"/>
            <a:ext cx="304800" cy="5834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ED2C0-FAAD-4756-98C3-30750D485069}"/>
              </a:ext>
            </a:extLst>
          </p:cNvPr>
          <p:cNvSpPr txBox="1"/>
          <p:nvPr/>
        </p:nvSpPr>
        <p:spPr>
          <a:xfrm>
            <a:off x="6784444" y="5189330"/>
            <a:ext cx="2072638" cy="83099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So, what's the diff btw </a:t>
            </a:r>
            <a:r>
              <a:rPr lang="en-US" sz="1600" b="1"/>
              <a:t>thenApply()</a:t>
            </a:r>
            <a:r>
              <a:rPr lang="en-US" sz="1600"/>
              <a:t> &amp; </a:t>
            </a:r>
            <a:r>
              <a:rPr lang="en-US" sz="1600" b="1"/>
              <a:t>then Accept()</a:t>
            </a:r>
            <a:r>
              <a:rPr lang="en-US" sz="1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724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several pipelines from the main thread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300934" y="798077"/>
            <a:ext cx="8711063" cy="36371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</a:t>
            </a:r>
            <a:br>
              <a:rPr lang="en-US" sz="1800" dirty="0">
                <a:solidFill>
                  <a:srgbClr val="000000"/>
                </a:solidFill>
                <a:latin typeface="Monaco"/>
              </a:rPr>
            </a:br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800" i="1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18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)</a:t>
            </a:r>
            <a:br>
              <a:rPr lang="en-US" sz="1800" b="1" i="1" dirty="0">
                <a:solidFill>
                  <a:srgbClr val="000000"/>
                </a:solidFill>
                <a:latin typeface="Monaco"/>
              </a:rPr>
            </a:br>
            <a:r>
              <a:rPr lang="en-US" sz="1800" b="1" i="1">
                <a:solidFill>
                  <a:srgbClr val="000000"/>
                </a:solidFill>
                <a:latin typeface="Monaco"/>
              </a:rPr>
              <a:t>			        </a:t>
            </a:r>
            <a:r>
              <a:rPr lang="en-US" sz="1800">
                <a:solidFill>
                  <a:srgbClr val="000000"/>
                </a:solidFill>
                <a:latin typeface="Monaco"/>
              </a:rPr>
              <a:t>.</a:t>
            </a:r>
            <a:r>
              <a:rPr lang="en-US" sz="18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);</a:t>
            </a:r>
            <a:br>
              <a:rPr lang="en-US" sz="1800" b="1">
                <a:solidFill>
                  <a:srgbClr val="000000"/>
                </a:solidFill>
                <a:latin typeface="Monaco"/>
              </a:rPr>
            </a:br>
            <a:endParaRPr lang="en-US" sz="1800" b="1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800">
                <a:solidFill>
                  <a:srgbClr val="000000"/>
                </a:solidFill>
                <a:latin typeface="Monaco"/>
              </a:rPr>
              <a:t> =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latin typeface="Monaco"/>
              </a:rPr>
              <a:t>	CompletableFuture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1800" i="1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18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);</a:t>
            </a:r>
            <a:br>
              <a:rPr lang="en-US" sz="1800" b="1" i="1">
                <a:solidFill>
                  <a:srgbClr val="000000"/>
                </a:solidFill>
                <a:latin typeface="Monaco"/>
              </a:rPr>
            </a:br>
            <a:endParaRPr lang="en-US" sz="1800" b="1" i="1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3F7F5F"/>
                </a:solidFill>
                <a:latin typeface="Monaco"/>
              </a:rPr>
              <a:t>// here we do the work by ourselves</a:t>
            </a:r>
            <a:endParaRPr lang="en-US" sz="1800" b="1" i="1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latin typeface="Monaco"/>
              </a:rPr>
              <a:t>Integer 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res0 = </a:t>
            </a:r>
            <a:r>
              <a:rPr lang="en-US" sz="180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>
                <a:solidFill>
                  <a:srgbClr val="000000"/>
                </a:solidFill>
                <a:latin typeface="Monaco"/>
              </a:rPr>
              <a:t>();</a:t>
            </a:r>
            <a:br>
              <a:rPr lang="en-US" sz="1800">
                <a:solidFill>
                  <a:srgbClr val="000000"/>
                </a:solidFill>
                <a:latin typeface="Monaco"/>
              </a:rPr>
            </a:br>
            <a:endParaRPr lang="en-US" sz="1800">
              <a:solidFill>
                <a:srgbClr val="000000"/>
              </a:solidFill>
              <a:latin typeface="Monaco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3F7F5F"/>
                </a:solidFill>
                <a:latin typeface="Monaco"/>
              </a:rPr>
              <a:t>// then combine task 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results</a:t>
            </a:r>
            <a:br>
              <a:rPr lang="en-US" sz="1800" dirty="0">
                <a:solidFill>
                  <a:srgbClr val="3F7F5F"/>
                </a:solidFill>
                <a:latin typeface="Monaco"/>
              </a:rPr>
            </a:br>
            <a:r>
              <a:rPr lang="en-US" sz="1800" dirty="0">
                <a:solidFill>
                  <a:srgbClr val="000000"/>
                </a:solidFill>
                <a:latin typeface="Monaco"/>
              </a:rPr>
              <a:t>Integer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res1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.get();</a:t>
            </a:r>
            <a:br>
              <a:rPr lang="en-US" sz="1800" dirty="0">
                <a:solidFill>
                  <a:srgbClr val="000000"/>
                </a:solidFill>
                <a:latin typeface="Monaco"/>
              </a:rPr>
            </a:br>
            <a:r>
              <a:rPr lang="en-US" sz="1800" dirty="0">
                <a:solidFill>
                  <a:srgbClr val="000000"/>
                </a:solidFill>
                <a:latin typeface="Monaco"/>
              </a:rPr>
              <a:t>Integer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res2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.get();		</a:t>
            </a:r>
            <a:br>
              <a:rPr lang="en-US" sz="1800" dirty="0">
                <a:solidFill>
                  <a:srgbClr val="000000"/>
                </a:solidFill>
                <a:latin typeface="Monaco"/>
              </a:rPr>
            </a:br>
            <a:r>
              <a:rPr lang="en-US" sz="18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800" b="1" i="1">
                <a:solidFill>
                  <a:srgbClr val="2A00FF"/>
                </a:solidFill>
                <a:latin typeface="Monaco"/>
              </a:rPr>
              <a:t>tasks finished </a:t>
            </a:r>
            <a:r>
              <a:rPr lang="en-US" sz="1800" b="1" i="1" dirty="0">
                <a:solidFill>
                  <a:srgbClr val="2A00FF"/>
                </a:solidFill>
                <a:latin typeface="Monaco"/>
              </a:rPr>
              <a:t>with results ”</a:t>
            </a:r>
            <a:br>
              <a:rPr lang="en-US" sz="1800" b="1" i="1" dirty="0">
                <a:solidFill>
                  <a:srgbClr val="2A00FF"/>
                </a:solidFill>
                <a:latin typeface="Monaco"/>
              </a:rPr>
            </a:br>
            <a:r>
              <a:rPr lang="en-US" sz="1800" b="1" i="1">
                <a:solidFill>
                  <a:srgbClr val="2A00FF"/>
                </a:solidFill>
                <a:latin typeface="Monaco"/>
              </a:rPr>
              <a:t>	</a:t>
            </a:r>
            <a:r>
              <a:rPr lang="en-US" sz="1800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sz="1800" b="1" i="1">
                <a:solidFill>
                  <a:srgbClr val="6A3E3E"/>
                </a:solidFill>
                <a:latin typeface="Monaco"/>
              </a:rPr>
              <a:t>res0 </a:t>
            </a:r>
            <a:r>
              <a:rPr lang="en-US" sz="1800" b="1" i="1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b="1" i="1">
                <a:solidFill>
                  <a:srgbClr val="2A00FF"/>
                </a:solidFill>
                <a:latin typeface="Monaco"/>
              </a:rPr>
              <a:t>", " </a:t>
            </a:r>
            <a:r>
              <a:rPr lang="en-US" sz="1800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sz="1800" b="1" i="1">
                <a:solidFill>
                  <a:srgbClr val="6A3E3E"/>
                </a:solidFill>
                <a:latin typeface="Monaco"/>
              </a:rPr>
              <a:t>res1 + </a:t>
            </a:r>
            <a:r>
              <a:rPr lang="en-US" sz="1800" b="1" i="1">
                <a:solidFill>
                  <a:srgbClr val="2A00FF"/>
                </a:solidFill>
                <a:latin typeface="Monaco"/>
              </a:rPr>
              <a:t>" and " </a:t>
            </a:r>
            <a:r>
              <a:rPr lang="en-US" sz="1800" b="1" i="1">
                <a:solidFill>
                  <a:srgbClr val="000000"/>
                </a:solidFill>
                <a:latin typeface="Monaco"/>
              </a:rPr>
              <a:t>+ </a:t>
            </a:r>
            <a:r>
              <a:rPr lang="en-US" sz="1800" b="1" i="1">
                <a:solidFill>
                  <a:srgbClr val="6A3E3E"/>
                </a:solidFill>
                <a:latin typeface="Monaco"/>
              </a:rPr>
              <a:t>res2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);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64669" y="5061868"/>
            <a:ext cx="1834901" cy="4282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future1 (</a:t>
            </a:r>
            <a:r>
              <a:rPr lang="en-US">
                <a:ln>
                  <a:noFill/>
                </a:ln>
              </a:rPr>
              <a:t>2 sec)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27507" y="6098287"/>
            <a:ext cx="3094638" cy="4140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combining results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9" name="Стрелка вниз 8"/>
          <p:cNvSpPr/>
          <p:nvPr/>
        </p:nvSpPr>
        <p:spPr>
          <a:xfrm rot="18724924">
            <a:off x="3279125" y="5686219"/>
            <a:ext cx="346327" cy="25541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783008" y="5052944"/>
            <a:ext cx="1793749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future2 (1 sec)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115018" y="5077269"/>
            <a:ext cx="2561059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 </a:t>
            </a:r>
            <a:r>
              <a:rPr lang="en-US"/>
              <a:t>thread (1 sec)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4" name="Стрелка вниз 13"/>
          <p:cNvSpPr/>
          <p:nvPr/>
        </p:nvSpPr>
        <p:spPr>
          <a:xfrm>
            <a:off x="4996841" y="5650039"/>
            <a:ext cx="346327" cy="25541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5" name="Стрелка вниз 14"/>
          <p:cNvSpPr/>
          <p:nvPr/>
        </p:nvSpPr>
        <p:spPr>
          <a:xfrm rot="2418256">
            <a:off x="7087107" y="5686220"/>
            <a:ext cx="346327" cy="25541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2034789" y="5052944"/>
            <a:ext cx="14432" cy="1426262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250668" y="5508340"/>
            <a:ext cx="73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 sec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4970714" y="3504633"/>
            <a:ext cx="3946862" cy="1200329"/>
          </a:xfrm>
          <a:prstGeom prst="rect">
            <a:avLst/>
          </a:prstGeom>
          <a:ln>
            <a:solidFill>
              <a:srgbClr val="004281"/>
            </a:solidFill>
          </a:ln>
        </p:spPr>
        <p:txBody>
          <a:bodyPr wrap="square">
            <a:spAutoFit/>
          </a:bodyPr>
          <a:lstStyle/>
          <a:p>
            <a:r>
              <a:rPr lang="en-US" sz="1200" b="1">
                <a:latin typeface="Courier New"/>
                <a:cs typeface="Courier New"/>
              </a:rPr>
              <a:t>started task slowInit()</a:t>
            </a:r>
          </a:p>
          <a:p>
            <a:r>
              <a:rPr lang="en-US" sz="1200" b="1">
                <a:latin typeface="Courier New"/>
                <a:cs typeface="Courier New"/>
              </a:rPr>
              <a:t>started task slowInit()</a:t>
            </a:r>
          </a:p>
          <a:p>
            <a:r>
              <a:rPr lang="en-US" sz="1200" b="1">
                <a:latin typeface="Courier New"/>
                <a:cs typeface="Courier New"/>
              </a:rPr>
              <a:t>started task slowInit()</a:t>
            </a:r>
          </a:p>
          <a:p>
            <a:r>
              <a:rPr lang="en-US" sz="1200" b="1">
                <a:latin typeface="Courier New"/>
                <a:cs typeface="Courier New"/>
              </a:rPr>
              <a:t>finished incrementing with the result 2</a:t>
            </a:r>
          </a:p>
          <a:p>
            <a:r>
              <a:rPr lang="en-US" sz="1200" b="1">
                <a:latin typeface="Courier New"/>
                <a:cs typeface="Courier New"/>
              </a:rPr>
              <a:t>tasks finished with results 1, 2 and 1</a:t>
            </a:r>
          </a:p>
          <a:p>
            <a:r>
              <a:rPr lang="en-US" sz="1200" b="1">
                <a:latin typeface="Courier New"/>
                <a:cs typeface="Courier New"/>
              </a:rPr>
              <a:t>2 sec passed</a:t>
            </a:r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856071" y="21652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D341E-8D44-4123-9F21-33E35E2BB2FF}"/>
              </a:ext>
            </a:extLst>
          </p:cNvPr>
          <p:cNvSpPr txBox="1"/>
          <p:nvPr/>
        </p:nvSpPr>
        <p:spPr>
          <a:xfrm>
            <a:off x="4980130" y="2705692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CF03_Several_Pipelines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79E24-FB25-47FF-9A4C-56B9E659AC0B}"/>
              </a:ext>
            </a:extLst>
          </p:cNvPr>
          <p:cNvSpPr txBox="1"/>
          <p:nvPr/>
        </p:nvSpPr>
        <p:spPr>
          <a:xfrm>
            <a:off x="6399354" y="1488689"/>
            <a:ext cx="2561059" cy="1077218"/>
          </a:xfrm>
          <a:prstGeom prst="rect">
            <a:avLst/>
          </a:prstGeom>
          <a:solidFill>
            <a:srgbClr val="92D050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You can also explore which thread does what by calling </a:t>
            </a:r>
            <a:r>
              <a:rPr lang="en-US" sz="1600" b="1"/>
              <a:t>Thread.currentThread()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C9FD4-7BB6-420F-9705-BCEF77A2E28F}"/>
              </a:ext>
            </a:extLst>
          </p:cNvPr>
          <p:cNvSpPr txBox="1"/>
          <p:nvPr/>
        </p:nvSpPr>
        <p:spPr>
          <a:xfrm>
            <a:off x="7192203" y="1019121"/>
            <a:ext cx="975360" cy="369332"/>
          </a:xfrm>
          <a:prstGeom prst="rect">
            <a:avLst/>
          </a:prstGeom>
          <a:solidFill>
            <a:srgbClr val="00B050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Hint:</a:t>
            </a:r>
          </a:p>
        </p:txBody>
      </p:sp>
    </p:spTree>
    <p:extLst>
      <p:ext uri="{BB962C8B-B14F-4D97-AF65-F5344CB8AC3E}">
        <p14:creationId xmlns:p14="http://schemas.microsoft.com/office/powerpoint/2010/main" val="75955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Futures to create pipeline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" y="1058780"/>
            <a:ext cx="88804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promiseTestCompose2()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>
                <a:solidFill>
                  <a:srgbClr val="000000"/>
                </a:solidFill>
                <a:latin typeface="Monaco"/>
              </a:rPr>
              <a:t>	CompletableFuture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dirty="0" err="1">
                <a:solidFill>
                  <a:srgbClr val="EB571C"/>
                </a:solidFill>
                <a:latin typeface="Monaco"/>
              </a:rPr>
              <a:t>supplyAsync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b="1">
                <a:solidFill>
                  <a:srgbClr val="000000"/>
                </a:solidFill>
                <a:latin typeface="Monaco"/>
              </a:rPr>
              <a:t>)             </a:t>
            </a:r>
            <a:r>
              <a:rPr lang="en-US" b="1">
                <a:solidFill>
                  <a:srgbClr val="3F7F5F"/>
                </a:solidFill>
                <a:latin typeface="Monaco"/>
              </a:rPr>
              <a:t>// 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1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  <a:r>
              <a:rPr lang="en-US">
                <a:solidFill>
                  <a:srgbClr val="000000"/>
                </a:solidFill>
                <a:latin typeface="Monaco"/>
              </a:rPr>
              <a:t>	                 .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thenApply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b="1">
                <a:solidFill>
                  <a:srgbClr val="000000"/>
                </a:solidFill>
                <a:latin typeface="Monaco"/>
              </a:rPr>
              <a:t>);  </a:t>
            </a:r>
            <a:r>
              <a:rPr lang="en-US" b="1">
                <a:solidFill>
                  <a:srgbClr val="3F7F5F"/>
                </a:solidFill>
                <a:latin typeface="Monaco"/>
              </a:rPr>
              <a:t>// 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2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dirty="0" err="1">
                <a:solidFill>
                  <a:srgbClr val="6A3E3E"/>
                </a:solidFill>
                <a:latin typeface="Monaco"/>
              </a:rPr>
              <a:t>thenCompose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>
                <a:solidFill>
                  <a:srgbClr val="FF0000"/>
                </a:solidFill>
                <a:latin typeface="Monaco"/>
              </a:rPr>
              <a:t>thenCompose</a:t>
            </a:r>
            <a:r>
              <a:rPr lang="en-US">
                <a:solidFill>
                  <a:srgbClr val="000000"/>
                </a:solidFill>
                <a:latin typeface="Monaco"/>
              </a:rPr>
              <a:t>(</a:t>
            </a:r>
            <a:r>
              <a:rPr lang="en-US">
                <a:solidFill>
                  <a:srgbClr val="6A3E3E"/>
                </a:solidFill>
                <a:latin typeface="Monaco"/>
              </a:rPr>
              <a:t>res </a:t>
            </a:r>
            <a:r>
              <a:rPr lang="en-US">
                <a:solidFill>
                  <a:srgbClr val="000000"/>
                </a:solidFill>
                <a:latin typeface="Monaco"/>
              </a:rPr>
              <a:t>-&gt;</a:t>
            </a:r>
          </a:p>
          <a:p>
            <a:r>
              <a:rPr lang="en-US">
                <a:solidFill>
                  <a:srgbClr val="000000"/>
                </a:solidFill>
                <a:latin typeface="Monaco"/>
              </a:rPr>
              <a:t>					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i="1" dirty="0" err="1">
                <a:solidFill>
                  <a:schemeClr val="accent2"/>
                </a:solidFill>
                <a:latin typeface="Monaco"/>
              </a:rPr>
              <a:t>supplyAsync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(()-&gt;</a:t>
            </a:r>
            <a:r>
              <a:rPr lang="en-US" i="1" dirty="0">
                <a:solidFill>
                  <a:srgbClr val="6A3E3E"/>
                </a:solidFill>
                <a:latin typeface="Monaco"/>
              </a:rPr>
              <a:t>res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>
                <a:solidFill>
                  <a:srgbClr val="000000"/>
                </a:solidFill>
                <a:latin typeface="Monaco"/>
              </a:rPr>
              <a:t>	                                                     .</a:t>
            </a:r>
            <a:r>
              <a:rPr lang="en-US" dirty="0" err="1">
                <a:solidFill>
                  <a:schemeClr val="accent2"/>
                </a:solidFill>
                <a:latin typeface="Monaco"/>
              </a:rPr>
              <a:t>thenApply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b="1">
                <a:solidFill>
                  <a:srgbClr val="000000"/>
                </a:solidFill>
                <a:latin typeface="Monaco"/>
              </a:rPr>
              <a:t>);    </a:t>
            </a:r>
            <a:r>
              <a:rPr lang="en-US" b="1">
                <a:solidFill>
                  <a:srgbClr val="3F7F5F"/>
                </a:solidFill>
                <a:latin typeface="Monaco"/>
              </a:rPr>
              <a:t>// 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3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b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 err="1">
                <a:solidFill>
                  <a:srgbClr val="6A3E3E"/>
                </a:solidFill>
                <a:latin typeface="Monaco"/>
              </a:rPr>
              <a:t>thenCompose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());</a:t>
            </a:r>
          </a:p>
          <a:p>
            <a:r>
              <a:rPr lang="en-US" b="1" i="1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19932" y="4382822"/>
            <a:ext cx="4986871" cy="1200329"/>
          </a:xfrm>
          <a:prstGeom prst="rect">
            <a:avLst/>
          </a:prstGeom>
          <a:ln>
            <a:solidFill>
              <a:srgbClr val="5480B7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started task 1</a:t>
            </a:r>
          </a:p>
          <a:p>
            <a:r>
              <a:rPr lang="en-US" b="1" dirty="0">
                <a:latin typeface="Courier New"/>
                <a:cs typeface="Courier New"/>
              </a:rPr>
              <a:t>finished increment with result 2</a:t>
            </a:r>
          </a:p>
          <a:p>
            <a:r>
              <a:rPr lang="en-US" b="1" dirty="0">
                <a:latin typeface="Courier New"/>
                <a:cs typeface="Courier New"/>
              </a:rPr>
              <a:t>finished increment with result 3</a:t>
            </a:r>
          </a:p>
          <a:p>
            <a:r>
              <a:rPr lang="en-US" b="1" dirty="0">
                <a:latin typeface="Courier New"/>
                <a:cs typeface="Courier New"/>
              </a:rPr>
              <a:t>3</a:t>
            </a:r>
            <a:endParaRPr lang="ru-RU" b="1" dirty="0">
              <a:latin typeface="Courier New"/>
              <a:cs typeface="Courier New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6825692" y="3851988"/>
            <a:ext cx="1238438" cy="2853050"/>
            <a:chOff x="7479852" y="3701686"/>
            <a:chExt cx="1238438" cy="285305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479852" y="4090221"/>
              <a:ext cx="1238438" cy="4128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future1</a:t>
              </a:r>
              <a:endParaRPr lang="ru-RU" dirty="0">
                <a:ln>
                  <a:noFill/>
                </a:ln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514688" y="5308245"/>
              <a:ext cx="1203602" cy="4128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future2</a:t>
              </a:r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1" name="Стрелка вниз 10"/>
            <p:cNvSpPr/>
            <p:nvPr/>
          </p:nvSpPr>
          <p:spPr>
            <a:xfrm>
              <a:off x="7907801" y="4580017"/>
              <a:ext cx="346327" cy="635042"/>
            </a:xfrm>
            <a:prstGeom prst="down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noFill/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82125" y="4618504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  <a:endParaRPr lang="ru-RU" dirty="0"/>
            </a:p>
          </p:txBody>
        </p:sp>
        <p:sp>
          <p:nvSpPr>
            <p:cNvPr id="13" name="Стрелка вниз 12"/>
            <p:cNvSpPr/>
            <p:nvPr/>
          </p:nvSpPr>
          <p:spPr>
            <a:xfrm>
              <a:off x="7907801" y="5965383"/>
              <a:ext cx="346327" cy="255419"/>
            </a:xfrm>
            <a:prstGeom prst="down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noFill/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30725" y="6185404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2996" y="3701686"/>
              <a:ext cx="1146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Pipeline:</a:t>
              </a:r>
              <a:endParaRPr lang="ru-RU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68A51C-7DAD-486B-A681-2F2828069AC7}"/>
              </a:ext>
            </a:extLst>
          </p:cNvPr>
          <p:cNvSpPr txBox="1"/>
          <p:nvPr/>
        </p:nvSpPr>
        <p:spPr>
          <a:xfrm>
            <a:off x="2768154" y="5920228"/>
            <a:ext cx="313865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CF04_Compose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7E032-3C27-4459-B684-ABAC93117BC4}"/>
              </a:ext>
            </a:extLst>
          </p:cNvPr>
          <p:cNvSpPr txBox="1"/>
          <p:nvPr/>
        </p:nvSpPr>
        <p:spPr>
          <a:xfrm>
            <a:off x="7097488" y="548640"/>
            <a:ext cx="162026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r>
              <a:rPr lang="en-US" sz="1600"/>
              <a:t>Solve </a:t>
            </a:r>
            <a:r>
              <a:rPr lang="en-US" sz="1600" b="1" i="1">
                <a:solidFill>
                  <a:srgbClr val="FF0000"/>
                </a:solidFill>
              </a:rPr>
              <a:t>Problem</a:t>
            </a:r>
          </a:p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endParaRPr lang="en-US" sz="1600"/>
          </a:p>
          <a:p>
            <a:pPr algn="ctr"/>
            <a:r>
              <a:rPr lang="en-US" sz="1600"/>
              <a:t>then look up</a:t>
            </a:r>
          </a:p>
          <a:p>
            <a:pPr algn="ctr"/>
            <a:r>
              <a:rPr lang="en-US" sz="1600" b="1" i="1">
                <a:solidFill>
                  <a:srgbClr val="00B050"/>
                </a:solidFill>
              </a:rPr>
              <a:t>Solution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F8B5E09-66AC-44BE-BDDB-30ECC9163C2E}"/>
              </a:ext>
            </a:extLst>
          </p:cNvPr>
          <p:cNvSpPr/>
          <p:nvPr/>
        </p:nvSpPr>
        <p:spPr>
          <a:xfrm>
            <a:off x="7733217" y="679271"/>
            <a:ext cx="304800" cy="5834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79C2E43-EC90-4D89-88A2-97DA12816E6B}"/>
              </a:ext>
            </a:extLst>
          </p:cNvPr>
          <p:cNvSpPr/>
          <p:nvPr/>
        </p:nvSpPr>
        <p:spPr>
          <a:xfrm>
            <a:off x="7733217" y="1641146"/>
            <a:ext cx="304800" cy="5834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1268F3-3448-461E-8730-6DB2FF8E5F4B}"/>
              </a:ext>
            </a:extLst>
          </p:cNvPr>
          <p:cNvCxnSpPr/>
          <p:nvPr/>
        </p:nvCxnSpPr>
        <p:spPr>
          <a:xfrm flipV="1">
            <a:off x="1271451" y="3039291"/>
            <a:ext cx="470263" cy="389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E7B122-FD56-4CF4-9392-C7413C5EC5A1}"/>
              </a:ext>
            </a:extLst>
          </p:cNvPr>
          <p:cNvSpPr txBox="1"/>
          <p:nvPr/>
        </p:nvSpPr>
        <p:spPr>
          <a:xfrm>
            <a:off x="260791" y="3492137"/>
            <a:ext cx="1986019" cy="338554"/>
          </a:xfrm>
          <a:prstGeom prst="rect">
            <a:avLst/>
          </a:prstGeom>
          <a:solidFill>
            <a:srgbClr val="00B05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note the object!</a:t>
            </a:r>
          </a:p>
        </p:txBody>
      </p:sp>
    </p:spTree>
    <p:extLst>
      <p:ext uri="{BB962C8B-B14F-4D97-AF65-F5344CB8AC3E}">
        <p14:creationId xmlns:p14="http://schemas.microsoft.com/office/powerpoint/2010/main" val="2321873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Futures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19429" y="890854"/>
            <a:ext cx="8593931" cy="5008563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testThenCombine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700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7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); 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2 </a:t>
            </a:r>
            <a:endParaRPr lang="en-US" sz="17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700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7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); 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2</a:t>
            </a:r>
            <a:endParaRPr lang="en-US" sz="17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&lt;?&gt;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future3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future1</a:t>
            </a:r>
          </a:p>
          <a:p>
            <a:r>
              <a:rPr lang="en-US" sz="1700" dirty="0">
                <a:solidFill>
                  <a:srgbClr val="6A3E3E"/>
                </a:solidFill>
                <a:latin typeface="Monaco"/>
              </a:rPr>
              <a:t>	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>
                <a:solidFill>
                  <a:srgbClr val="FF0000"/>
                </a:solidFill>
                <a:latin typeface="Monaco"/>
              </a:rPr>
              <a:t>thenCombine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700" b="1" dirty="0">
                <a:solidFill>
                  <a:srgbClr val="FF0000"/>
                </a:solidFill>
                <a:latin typeface="Monaco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Monaco"/>
              </a:rPr>
              <a:t>x,y</a:t>
            </a:r>
            <a:r>
              <a:rPr lang="en-US" sz="1700" b="1" dirty="0">
                <a:solidFill>
                  <a:srgbClr val="FF0000"/>
                </a:solidFill>
                <a:latin typeface="Monaco"/>
              </a:rPr>
              <a:t>)-&gt;</a:t>
            </a:r>
            <a:r>
              <a:rPr lang="en-US" sz="1700" b="1" dirty="0" err="1">
                <a:solidFill>
                  <a:srgbClr val="FF0000"/>
                </a:solidFill>
                <a:latin typeface="Monaco"/>
              </a:rPr>
              <a:t>x+y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)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; 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4 </a:t>
            </a:r>
            <a:endParaRPr lang="en-US" sz="17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700" b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2A00FF"/>
                </a:solidFill>
                <a:latin typeface="Monaco"/>
              </a:rPr>
              <a:t>"result: "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700" b="1" dirty="0">
                <a:solidFill>
                  <a:srgbClr val="6A3E3E"/>
                </a:solidFill>
                <a:latin typeface="Monaco"/>
              </a:rPr>
              <a:t>future3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.get()); </a:t>
            </a:r>
            <a:r>
              <a:rPr lang="ru-RU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</a:t>
            </a:r>
            <a:r>
              <a:rPr lang="ru-RU" sz="1700" dirty="0" err="1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result</a:t>
            </a:r>
            <a:r>
              <a:rPr lang="ru-RU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: 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4</a:t>
            </a:r>
            <a:endParaRPr lang="en-US" sz="1700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} 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2 sec passed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endParaRPr lang="ru-RU" sz="17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956471" y="4077396"/>
            <a:ext cx="1192504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05498" y="4077396"/>
            <a:ext cx="1109658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future2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7" name="Стрелка вниз 6"/>
          <p:cNvSpPr/>
          <p:nvPr/>
        </p:nvSpPr>
        <p:spPr>
          <a:xfrm rot="19448817">
            <a:off x="6649483" y="4531475"/>
            <a:ext cx="346327" cy="635042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9" name="Стрелка вниз 8"/>
          <p:cNvSpPr/>
          <p:nvPr/>
        </p:nvSpPr>
        <p:spPr>
          <a:xfrm>
            <a:off x="7126049" y="6019846"/>
            <a:ext cx="346327" cy="25541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8973" y="623986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764169" y="3569601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Pipeline:</a:t>
            </a:r>
            <a:endParaRPr lang="ru-RU" b="1" dirty="0"/>
          </a:p>
        </p:txBody>
      </p:sp>
      <p:sp>
        <p:nvSpPr>
          <p:cNvPr id="12" name="Стрелка вниз 11"/>
          <p:cNvSpPr/>
          <p:nvPr/>
        </p:nvSpPr>
        <p:spPr>
          <a:xfrm rot="2276393">
            <a:off x="7631002" y="4533376"/>
            <a:ext cx="346327" cy="635042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75880" y="5169291"/>
            <a:ext cx="1483115" cy="759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future3</a:t>
            </a:r>
          </a:p>
          <a:p>
            <a:pPr algn="ctr"/>
            <a:r>
              <a:rPr lang="en-US" dirty="0">
                <a:ln>
                  <a:noFill/>
                </a:ln>
              </a:rPr>
              <a:t>(</a:t>
            </a:r>
            <a:r>
              <a:rPr lang="en-US" dirty="0" err="1">
                <a:ln>
                  <a:noFill/>
                </a:ln>
              </a:rPr>
              <a:t>x,y</a:t>
            </a:r>
            <a:r>
              <a:rPr lang="en-US" dirty="0">
                <a:ln>
                  <a:noFill/>
                </a:ln>
              </a:rPr>
              <a:t>)-&gt;</a:t>
            </a:r>
            <a:r>
              <a:rPr lang="en-US" dirty="0" err="1">
                <a:ln>
                  <a:noFill/>
                </a:ln>
              </a:rPr>
              <a:t>x+y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9796" y="471969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7967431" y="472591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1848D-2E5D-4070-8BA6-1C44B1DE34BB}"/>
              </a:ext>
            </a:extLst>
          </p:cNvPr>
          <p:cNvSpPr txBox="1"/>
          <p:nvPr/>
        </p:nvSpPr>
        <p:spPr>
          <a:xfrm>
            <a:off x="6017347" y="2751990"/>
            <a:ext cx="238409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CF05_Combine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7C59B6-F6F8-4A4D-B4C1-A0B8F8637161}"/>
              </a:ext>
            </a:extLst>
          </p:cNvPr>
          <p:cNvGrpSpPr/>
          <p:nvPr/>
        </p:nvGrpSpPr>
        <p:grpSpPr>
          <a:xfrm>
            <a:off x="6775268" y="313507"/>
            <a:ext cx="1620260" cy="2308324"/>
            <a:chOff x="6775268" y="313507"/>
            <a:chExt cx="1620260" cy="2308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6D8FBC-0630-43A0-9FC1-42E2F7C617A6}"/>
                </a:ext>
              </a:extLst>
            </p:cNvPr>
            <p:cNvSpPr txBox="1"/>
            <p:nvPr/>
          </p:nvSpPr>
          <p:spPr>
            <a:xfrm>
              <a:off x="6775268" y="313507"/>
              <a:ext cx="1620260" cy="23083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r>
                <a:rPr lang="en-US" sz="1600"/>
                <a:t>Solve </a:t>
              </a:r>
              <a:r>
                <a:rPr lang="en-US" sz="1600" b="1" i="1">
                  <a:solidFill>
                    <a:srgbClr val="FF0000"/>
                  </a:solidFill>
                </a:rPr>
                <a:t>Problem</a:t>
              </a:r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r>
                <a:rPr lang="en-US" sz="1600"/>
                <a:t>then look up</a:t>
              </a:r>
            </a:p>
            <a:p>
              <a:pPr algn="ctr"/>
              <a:r>
                <a:rPr lang="en-US" sz="1600" b="1" i="1">
                  <a:solidFill>
                    <a:srgbClr val="00B050"/>
                  </a:solidFill>
                </a:rPr>
                <a:t>Solution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71F479F6-D8F4-44D5-9979-69885C402AB1}"/>
                </a:ext>
              </a:extLst>
            </p:cNvPr>
            <p:cNvSpPr/>
            <p:nvPr/>
          </p:nvSpPr>
          <p:spPr>
            <a:xfrm>
              <a:off x="7410997" y="444138"/>
              <a:ext cx="304800" cy="58347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DF79EB9F-36FF-47F9-8F7E-CAEDCE7B2404}"/>
                </a:ext>
              </a:extLst>
            </p:cNvPr>
            <p:cNvSpPr/>
            <p:nvPr/>
          </p:nvSpPr>
          <p:spPr>
            <a:xfrm>
              <a:off x="7410997" y="1406013"/>
              <a:ext cx="304800" cy="58347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43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then sequential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86480" y="943158"/>
            <a:ext cx="8593931" cy="5008563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testThenCombineSync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initial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700" dirty="0" err="1">
                <a:solidFill>
                  <a:srgbClr val="EB571C"/>
                </a:solidFill>
                <a:latin typeface="Monaco"/>
              </a:rPr>
              <a:t>supplyAsync</a:t>
            </a:r>
            <a:r>
              <a:rPr lang="en-US" sz="17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7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		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initial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initial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);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future3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>
                <a:solidFill>
                  <a:srgbClr val="EB571C"/>
                </a:solidFill>
                <a:latin typeface="Monaco"/>
              </a:rPr>
              <a:t>thenCombine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, (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y</a:t>
            </a:r>
            <a:r>
              <a:rPr lang="en-US" sz="1700">
                <a:solidFill>
                  <a:srgbClr val="000000"/>
                </a:solidFill>
                <a:latin typeface="Monaco"/>
              </a:rPr>
              <a:t>)-&gt;</a:t>
            </a:r>
            <a:r>
              <a:rPr lang="en-US" sz="1700">
                <a:solidFill>
                  <a:srgbClr val="6A3E3E"/>
                </a:solidFill>
                <a:latin typeface="Monaco"/>
              </a:rPr>
              <a:t>x</a:t>
            </a:r>
            <a:r>
              <a:rPr lang="en-US" sz="1700">
                <a:solidFill>
                  <a:srgbClr val="000000"/>
                </a:solidFill>
                <a:latin typeface="Monaco"/>
              </a:rPr>
              <a:t>*</a:t>
            </a:r>
            <a:r>
              <a:rPr lang="en-US" sz="1700">
                <a:solidFill>
                  <a:srgbClr val="6A3E3E"/>
                </a:solidFill>
                <a:latin typeface="Monaco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700" b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2A00FF"/>
                </a:solidFill>
                <a:latin typeface="Monaco"/>
              </a:rPr>
              <a:t>"result: "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700" b="1" dirty="0">
                <a:solidFill>
                  <a:srgbClr val="6A3E3E"/>
                </a:solidFill>
                <a:latin typeface="Monaco"/>
              </a:rPr>
              <a:t>future3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.get());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}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// 3 sec passed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endParaRPr lang="ru-RU" sz="17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914722" y="2551136"/>
            <a:ext cx="1110253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</a:p>
          <a:p>
            <a:pPr algn="ctr"/>
            <a:r>
              <a:rPr lang="en-US" dirty="0"/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3716" y="3702459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9" name="Стрелка вниз 8"/>
          <p:cNvSpPr/>
          <p:nvPr/>
        </p:nvSpPr>
        <p:spPr>
          <a:xfrm>
            <a:off x="6996920" y="4071791"/>
            <a:ext cx="346327" cy="495113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1500" y="513162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300002" y="884224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Pipeline:</a:t>
            </a:r>
            <a:endParaRPr lang="ru-RU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262570" y="1313506"/>
            <a:ext cx="1136791" cy="6761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>
                <a:ln>
                  <a:noFill/>
                </a:ln>
              </a:rPr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6319242" y="2066631"/>
            <a:ext cx="331351" cy="37682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4" name="Стрелка вниз 13"/>
          <p:cNvSpPr/>
          <p:nvPr/>
        </p:nvSpPr>
        <p:spPr>
          <a:xfrm>
            <a:off x="6319242" y="3291990"/>
            <a:ext cx="331351" cy="131340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5" name="Стрелка вниз 14"/>
          <p:cNvSpPr/>
          <p:nvPr/>
        </p:nvSpPr>
        <p:spPr>
          <a:xfrm>
            <a:off x="7030662" y="2088490"/>
            <a:ext cx="387940" cy="1165012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3921" y="407137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876242" y="4671271"/>
            <a:ext cx="1794559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future 3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879" y="5955133"/>
            <a:ext cx="455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EB571C"/>
                </a:solidFill>
              </a:rPr>
              <a:t>Methods without async execute task in</a:t>
            </a:r>
          </a:p>
          <a:p>
            <a:r>
              <a:rPr lang="en-US" b="1" i="1">
                <a:solidFill>
                  <a:srgbClr val="EB571C"/>
                </a:solidFill>
              </a:rPr>
              <a:t>the same </a:t>
            </a:r>
            <a:r>
              <a:rPr lang="en-US" b="1" i="1" dirty="0">
                <a:solidFill>
                  <a:srgbClr val="EB571C"/>
                </a:solidFill>
              </a:rPr>
              <a:t>thread as the </a:t>
            </a:r>
            <a:r>
              <a:rPr lang="en-US" b="1" i="1">
                <a:solidFill>
                  <a:srgbClr val="EB571C"/>
                </a:solidFill>
              </a:rPr>
              <a:t>previous task</a:t>
            </a:r>
            <a:endParaRPr lang="ru-RU" b="1" i="1" dirty="0">
              <a:solidFill>
                <a:srgbClr val="EB571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85000" y="242265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664233" y="3349722"/>
            <a:ext cx="1110253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 2</a:t>
            </a:r>
          </a:p>
          <a:p>
            <a:pPr algn="ctr"/>
            <a:r>
              <a:rPr lang="en-US" dirty="0"/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74792" y="205969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79DB6-5ABA-4A91-9726-B4767A854E54}"/>
              </a:ext>
            </a:extLst>
          </p:cNvPr>
          <p:cNvSpPr txBox="1"/>
          <p:nvPr/>
        </p:nvSpPr>
        <p:spPr>
          <a:xfrm>
            <a:off x="4877237" y="5700731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CF06A_Async_then_Sequent</a:t>
            </a:r>
          </a:p>
        </p:txBody>
      </p:sp>
    </p:spTree>
    <p:extLst>
      <p:ext uri="{BB962C8B-B14F-4D97-AF65-F5344CB8AC3E}">
        <p14:creationId xmlns:p14="http://schemas.microsoft.com/office/powerpoint/2010/main" val="395384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then parallel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86480" y="943158"/>
            <a:ext cx="8593931" cy="5008563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testThenCombineSync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initial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700" dirty="0" err="1">
                <a:solidFill>
                  <a:srgbClr val="EB571C"/>
                </a:solidFill>
                <a:latin typeface="Monaco"/>
              </a:rPr>
              <a:t>supplyAsync</a:t>
            </a:r>
            <a:r>
              <a:rPr lang="en-US" sz="17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7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		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initial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700" dirty="0" err="1">
                <a:solidFill>
                  <a:srgbClr val="FF0000"/>
                </a:solidFill>
                <a:latin typeface="Monaco"/>
              </a:rPr>
              <a:t>Async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initial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700" dirty="0" err="1">
                <a:solidFill>
                  <a:srgbClr val="FF0000"/>
                </a:solidFill>
                <a:latin typeface="Monaco"/>
              </a:rPr>
              <a:t>Async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);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future3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1700" dirty="0">
                <a:solidFill>
                  <a:srgbClr val="EB571C"/>
                </a:solidFill>
                <a:latin typeface="Monaco"/>
              </a:rPr>
              <a:t>thenCombine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, (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)-&gt;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+</a:t>
            </a:r>
            <a:r>
              <a:rPr lang="en-US" sz="1700" dirty="0" err="1">
                <a:solidFill>
                  <a:srgbClr val="6A3E3E"/>
                </a:solidFill>
                <a:latin typeface="Monaco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700" b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700" b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700" b="1" dirty="0">
                <a:solidFill>
                  <a:srgbClr val="2A00FF"/>
                </a:solidFill>
                <a:latin typeface="Monaco"/>
              </a:rPr>
              <a:t>"result: "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700" b="1" dirty="0">
                <a:solidFill>
                  <a:srgbClr val="6A3E3E"/>
                </a:solidFill>
                <a:latin typeface="Monaco"/>
              </a:rPr>
              <a:t>future3</a:t>
            </a:r>
            <a:r>
              <a:rPr lang="en-US" sz="1700" b="1" dirty="0">
                <a:solidFill>
                  <a:srgbClr val="000000"/>
                </a:solidFill>
                <a:latin typeface="Monaco"/>
              </a:rPr>
              <a:t>.get());</a:t>
            </a:r>
          </a:p>
          <a:p>
            <a:r>
              <a:rPr lang="en-US" sz="1700" dirty="0">
                <a:solidFill>
                  <a:srgbClr val="000000"/>
                </a:solidFill>
                <a:latin typeface="Monaco"/>
              </a:rPr>
              <a:t>}</a:t>
            </a:r>
            <a:r>
              <a:rPr lang="en-US" sz="17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// 2 sec passed</a:t>
            </a:r>
            <a:endParaRPr lang="en-US" sz="1700" dirty="0">
              <a:solidFill>
                <a:srgbClr val="000000"/>
              </a:solidFill>
              <a:latin typeface="Monaco"/>
            </a:endParaRPr>
          </a:p>
          <a:p>
            <a:endParaRPr lang="ru-RU" sz="17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63445" y="2478541"/>
            <a:ext cx="1144113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</a:p>
          <a:p>
            <a:pPr algn="ctr"/>
            <a:r>
              <a:rPr lang="en-US" dirty="0"/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9430" y="323993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9" name="Стрелка вниз 8"/>
          <p:cNvSpPr/>
          <p:nvPr/>
        </p:nvSpPr>
        <p:spPr>
          <a:xfrm>
            <a:off x="7152765" y="3240348"/>
            <a:ext cx="346327" cy="495113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025" y="4300179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474985" y="811629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Pipeline:</a:t>
            </a:r>
            <a:endParaRPr lang="ru-RU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245153" y="1240911"/>
            <a:ext cx="1616355" cy="6761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>
                <a:ln>
                  <a:noFill/>
                </a:ln>
              </a:rPr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6417265" y="1994036"/>
            <a:ext cx="331351" cy="37682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9766" y="323993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47527" y="3839828"/>
            <a:ext cx="1794559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future 3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879" y="5955133"/>
            <a:ext cx="352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EB571C"/>
                </a:solidFill>
              </a:rPr>
              <a:t>Methods with </a:t>
            </a:r>
            <a:r>
              <a:rPr lang="en-US" b="1" i="1" err="1">
                <a:solidFill>
                  <a:srgbClr val="EB571C"/>
                </a:solidFill>
              </a:rPr>
              <a:t>async</a:t>
            </a:r>
            <a:r>
              <a:rPr lang="en-US" b="1" i="1">
                <a:solidFill>
                  <a:srgbClr val="EB571C"/>
                </a:solidFill>
              </a:rPr>
              <a:t> execute</a:t>
            </a:r>
          </a:p>
          <a:p>
            <a:r>
              <a:rPr lang="en-US" b="1" i="1">
                <a:solidFill>
                  <a:srgbClr val="EB571C"/>
                </a:solidFill>
              </a:rPr>
              <a:t>their task in a separate thread</a:t>
            </a:r>
            <a:endParaRPr lang="ru-RU" b="1" i="1" dirty="0">
              <a:solidFill>
                <a:srgbClr val="EB571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6946" y="196148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7076777" y="2478541"/>
            <a:ext cx="1144114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 2</a:t>
            </a:r>
          </a:p>
          <a:p>
            <a:pPr algn="ctr"/>
            <a:r>
              <a:rPr lang="en-US" dirty="0"/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8327" y="199665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2" name="Стрелка вниз 21"/>
          <p:cNvSpPr/>
          <p:nvPr/>
        </p:nvSpPr>
        <p:spPr>
          <a:xfrm>
            <a:off x="7257350" y="2001935"/>
            <a:ext cx="331351" cy="37682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3" name="Стрелка вниз 22"/>
          <p:cNvSpPr/>
          <p:nvPr/>
        </p:nvSpPr>
        <p:spPr>
          <a:xfrm>
            <a:off x="6554181" y="3239932"/>
            <a:ext cx="346327" cy="495113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4C5A9-4102-4102-BF5B-A367C8B59392}"/>
              </a:ext>
            </a:extLst>
          </p:cNvPr>
          <p:cNvSpPr txBox="1"/>
          <p:nvPr/>
        </p:nvSpPr>
        <p:spPr>
          <a:xfrm>
            <a:off x="4877237" y="5700731"/>
            <a:ext cx="398028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CF06B_Async_then_Parallel</a:t>
            </a:r>
          </a:p>
        </p:txBody>
      </p:sp>
    </p:spTree>
    <p:extLst>
      <p:ext uri="{BB962C8B-B14F-4D97-AF65-F5344CB8AC3E}">
        <p14:creationId xmlns:p14="http://schemas.microsoft.com/office/powerpoint/2010/main" val="531731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AnyOf(): Find the winner of the competition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324960" y="927560"/>
            <a:ext cx="8593931" cy="5008563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testAnyOf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ru-RU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800" i="1" dirty="0" err="1">
                <a:solidFill>
                  <a:schemeClr val="accent2"/>
                </a:solidFill>
                <a:latin typeface="Monaco"/>
              </a:rPr>
              <a:t>supplyAsync</a:t>
            </a:r>
            <a:r>
              <a:rPr lang="en-US" sz="18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800" b="1" i="1" dirty="0">
                <a:solidFill>
                  <a:srgbClr val="3F7F5F"/>
                </a:solidFill>
                <a:latin typeface="Monaco"/>
              </a:rPr>
              <a:t>// 1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800" b="1" dirty="0">
                <a:solidFill>
                  <a:srgbClr val="3F7F5F"/>
                </a:solidFill>
                <a:latin typeface="Monaco"/>
              </a:rPr>
              <a:t>// 2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); </a:t>
            </a:r>
            <a:r>
              <a:rPr lang="en-US" sz="1800" b="1" dirty="0">
                <a:solidFill>
                  <a:srgbClr val="3F7F5F"/>
                </a:solidFill>
                <a:latin typeface="Monaco"/>
              </a:rPr>
              <a:t>// 3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800" i="1" dirty="0" err="1">
                <a:solidFill>
                  <a:srgbClr val="EB571C"/>
                </a:solidFill>
                <a:latin typeface="Monaco"/>
              </a:rPr>
              <a:t>supplyAsync</a:t>
            </a:r>
            <a:r>
              <a:rPr lang="en-US" sz="18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 b="1" i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800" b="1" i="1" dirty="0">
                <a:solidFill>
                  <a:srgbClr val="3F7F5F"/>
                </a:solidFill>
                <a:latin typeface="Monaco"/>
              </a:rPr>
              <a:t>// 1 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); </a:t>
            </a:r>
            <a:r>
              <a:rPr lang="en-US" sz="1800" b="1" dirty="0">
                <a:solidFill>
                  <a:srgbClr val="3F7F5F"/>
                </a:solidFill>
                <a:latin typeface="Monaco"/>
              </a:rPr>
              <a:t>// 2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&lt;?&gt;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winner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800" dirty="0" err="1">
                <a:solidFill>
                  <a:srgbClr val="FF0000"/>
                </a:solidFill>
                <a:latin typeface="Monaco"/>
              </a:rPr>
              <a:t>anyOf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800" b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2A00FF"/>
                </a:solidFill>
                <a:latin typeface="Monaco"/>
              </a:rPr>
              <a:t>"result: "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b="1" dirty="0" err="1">
                <a:solidFill>
                  <a:srgbClr val="6A3E3E"/>
                </a:solidFill>
                <a:latin typeface="Monaco"/>
              </a:rPr>
              <a:t>winner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()); </a:t>
            </a:r>
            <a:r>
              <a:rPr lang="en-US" sz="1800" b="1" dirty="0">
                <a:solidFill>
                  <a:srgbClr val="3F7F5F"/>
                </a:solidFill>
                <a:latin typeface="Monaco"/>
              </a:rPr>
              <a:t>// result: 2</a:t>
            </a:r>
            <a:endParaRPr lang="en-US" sz="1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} 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2 sec passed</a:t>
            </a:r>
          </a:p>
          <a:p>
            <a:endParaRPr lang="ru-RU" sz="1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44082" y="4108268"/>
            <a:ext cx="1146656" cy="10945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</a:p>
          <a:p>
            <a:pPr algn="ctr"/>
            <a:r>
              <a:rPr lang="en-US" dirty="0"/>
              <a:t>3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459956" y="4108268"/>
            <a:ext cx="1146656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 2</a:t>
            </a:r>
          </a:p>
          <a:p>
            <a:pPr algn="ctr"/>
            <a:r>
              <a:rPr lang="en-US" dirty="0"/>
              <a:t>2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7747584" y="4829877"/>
            <a:ext cx="346327" cy="1006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4585" y="514847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30706" y="5902321"/>
            <a:ext cx="1794559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winner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4215" y="6301469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858164" y="3715156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Pipeline: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83064-D9A7-47EE-8B15-EE75388C093E}"/>
              </a:ext>
            </a:extLst>
          </p:cNvPr>
          <p:cNvSpPr txBox="1"/>
          <p:nvPr/>
        </p:nvSpPr>
        <p:spPr>
          <a:xfrm>
            <a:off x="5930977" y="2991886"/>
            <a:ext cx="2739474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CF07_Find_Winner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2FE68B-65B0-4C3E-A2EA-57B95B7C08BD}"/>
              </a:ext>
            </a:extLst>
          </p:cNvPr>
          <p:cNvGrpSpPr/>
          <p:nvPr/>
        </p:nvGrpSpPr>
        <p:grpSpPr>
          <a:xfrm>
            <a:off x="7050191" y="542404"/>
            <a:ext cx="1620260" cy="2308324"/>
            <a:chOff x="6775268" y="313507"/>
            <a:chExt cx="1620260" cy="23083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19A9F-0AC5-4E5F-9EF4-3E7A3FBB5562}"/>
                </a:ext>
              </a:extLst>
            </p:cNvPr>
            <p:cNvSpPr txBox="1"/>
            <p:nvPr/>
          </p:nvSpPr>
          <p:spPr>
            <a:xfrm>
              <a:off x="6775268" y="313507"/>
              <a:ext cx="1620260" cy="23083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r>
                <a:rPr lang="en-US" sz="1600"/>
                <a:t>Solve </a:t>
              </a:r>
              <a:r>
                <a:rPr lang="en-US" sz="1600" b="1" i="1">
                  <a:solidFill>
                    <a:srgbClr val="FF0000"/>
                  </a:solidFill>
                </a:rPr>
                <a:t>Problem</a:t>
              </a:r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r>
                <a:rPr lang="en-US" sz="1600"/>
                <a:t>then look up</a:t>
              </a:r>
            </a:p>
            <a:p>
              <a:pPr algn="ctr"/>
              <a:r>
                <a:rPr lang="en-US" sz="1600" b="1" i="1">
                  <a:solidFill>
                    <a:srgbClr val="00B050"/>
                  </a:solidFill>
                </a:rPr>
                <a:t>Solution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CAED4B45-8653-4293-977F-234F1FC9DF92}"/>
                </a:ext>
              </a:extLst>
            </p:cNvPr>
            <p:cNvSpPr/>
            <p:nvPr/>
          </p:nvSpPr>
          <p:spPr>
            <a:xfrm>
              <a:off x="7410997" y="444138"/>
              <a:ext cx="304800" cy="58347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9B6C1355-B5C6-43EF-8D3F-4EE165B46248}"/>
                </a:ext>
              </a:extLst>
            </p:cNvPr>
            <p:cNvSpPr/>
            <p:nvPr/>
          </p:nvSpPr>
          <p:spPr>
            <a:xfrm>
              <a:off x="7410997" y="1406013"/>
              <a:ext cx="304800" cy="58347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98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86919" y="365126"/>
            <a:ext cx="7472418" cy="502623"/>
          </a:xfrm>
        </p:spPr>
        <p:txBody>
          <a:bodyPr/>
          <a:lstStyle/>
          <a:p>
            <a:r>
              <a:rPr lang="en-US"/>
              <a:t>applyToEither():  Apply a func </a:t>
            </a:r>
            <a:r>
              <a:rPr lang="en-US" dirty="0"/>
              <a:t>to </a:t>
            </a:r>
            <a:r>
              <a:rPr lang="en-US"/>
              <a:t>the winner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324960" y="927560"/>
            <a:ext cx="8593931" cy="5615323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testApplyToEither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() 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throws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Exception 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future1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supplyAsync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supplyAsync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thenApply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80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winner 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= 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future1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800" dirty="0" err="1">
                <a:solidFill>
                  <a:srgbClr val="EB571C"/>
                </a:solidFill>
                <a:latin typeface="Monaco"/>
              </a:rPr>
              <a:t>applyToEither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/>
              </a:rPr>
              <a:t>future2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800" b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2A00FF"/>
                </a:solidFill>
                <a:latin typeface="Monaco"/>
              </a:rPr>
              <a:t>"result: "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b="1" dirty="0" err="1">
                <a:solidFill>
                  <a:srgbClr val="6A3E3E"/>
                </a:solidFill>
                <a:latin typeface="Monaco"/>
              </a:rPr>
              <a:t>winner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()); 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result: 3</a:t>
            </a:r>
            <a:endParaRPr lang="en-US" sz="1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1800" dirty="0">
                <a:solidFill>
                  <a:srgbClr val="000000"/>
                </a:solidFill>
                <a:latin typeface="Monaco"/>
              </a:rPr>
              <a:t>} </a:t>
            </a:r>
            <a:r>
              <a:rPr lang="en-US" sz="1700" dirty="0">
                <a:solidFill>
                  <a:srgbClr val="3F7F5F"/>
                </a:solidFill>
                <a:latin typeface="Monaco"/>
              </a:rPr>
              <a:t>// 3 sec passed</a:t>
            </a:r>
          </a:p>
          <a:p>
            <a:endParaRPr lang="ru-RU" sz="17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00537" y="3899276"/>
            <a:ext cx="1146656" cy="10945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</a:p>
          <a:p>
            <a:pPr algn="ctr"/>
            <a:r>
              <a:rPr lang="en-US" dirty="0"/>
              <a:t>3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416411" y="3899276"/>
            <a:ext cx="1213783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 2</a:t>
            </a:r>
          </a:p>
          <a:p>
            <a:pPr algn="ctr"/>
            <a:r>
              <a:rPr lang="en-US" dirty="0"/>
              <a:t>2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7704039" y="4620885"/>
            <a:ext cx="346327" cy="1006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1040" y="493948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87161" y="5693328"/>
            <a:ext cx="1794559" cy="7437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winner</a:t>
            </a:r>
          </a:p>
          <a:p>
            <a:pPr algn="ctr"/>
            <a:r>
              <a:rPr lang="en-US" dirty="0">
                <a:ln>
                  <a:noFill/>
                </a:ln>
              </a:rPr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29150" y="645403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814619" y="3506164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Pipeline: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F2DBE-2DB0-44F8-B124-C3E728A31EC3}"/>
              </a:ext>
            </a:extLst>
          </p:cNvPr>
          <p:cNvSpPr txBox="1"/>
          <p:nvPr/>
        </p:nvSpPr>
        <p:spPr>
          <a:xfrm>
            <a:off x="5596060" y="2820897"/>
            <a:ext cx="326618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CF08_Apply_to_Winner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B960C5-2BB7-49B0-BAC6-5627C5C2691F}"/>
              </a:ext>
            </a:extLst>
          </p:cNvPr>
          <p:cNvGrpSpPr/>
          <p:nvPr/>
        </p:nvGrpSpPr>
        <p:grpSpPr>
          <a:xfrm>
            <a:off x="7050191" y="403064"/>
            <a:ext cx="1620260" cy="2308324"/>
            <a:chOff x="6775268" y="313507"/>
            <a:chExt cx="1620260" cy="23083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B2B2FF-A9A0-43C2-BDE6-1A6618BCE1BF}"/>
                </a:ext>
              </a:extLst>
            </p:cNvPr>
            <p:cNvSpPr txBox="1"/>
            <p:nvPr/>
          </p:nvSpPr>
          <p:spPr>
            <a:xfrm>
              <a:off x="6775268" y="313507"/>
              <a:ext cx="1620260" cy="23083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r>
                <a:rPr lang="en-US" sz="1600"/>
                <a:t>Solve </a:t>
              </a:r>
              <a:r>
                <a:rPr lang="en-US" sz="1600" b="1" i="1">
                  <a:solidFill>
                    <a:srgbClr val="FF0000"/>
                  </a:solidFill>
                </a:rPr>
                <a:t>Problem</a:t>
              </a:r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r>
                <a:rPr lang="en-US" sz="1600"/>
                <a:t>then look up</a:t>
              </a:r>
            </a:p>
            <a:p>
              <a:pPr algn="ctr"/>
              <a:r>
                <a:rPr lang="en-US" sz="1600" b="1" i="1">
                  <a:solidFill>
                    <a:srgbClr val="00B050"/>
                  </a:solidFill>
                </a:rPr>
                <a:t>Solution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1BCC7043-8104-423A-91AA-8ED4525F4B8C}"/>
                </a:ext>
              </a:extLst>
            </p:cNvPr>
            <p:cNvSpPr/>
            <p:nvPr/>
          </p:nvSpPr>
          <p:spPr>
            <a:xfrm>
              <a:off x="7410997" y="444138"/>
              <a:ext cx="304800" cy="58347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434606E8-6494-4580-8F1F-F7E037183723}"/>
                </a:ext>
              </a:extLst>
            </p:cNvPr>
            <p:cNvSpPr/>
            <p:nvPr/>
          </p:nvSpPr>
          <p:spPr>
            <a:xfrm>
              <a:off x="7410997" y="1406013"/>
              <a:ext cx="304800" cy="58347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move to parallel programming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248"/>
            <a:ext cx="9144000" cy="47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7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CompletableFuture</a:t>
            </a:r>
            <a:r>
              <a:rPr lang="en-US"/>
              <a:t> Methods Summary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72065"/>
              </p:ext>
            </p:extLst>
          </p:nvPr>
        </p:nvGraphicFramePr>
        <p:xfrm>
          <a:off x="286919" y="1107837"/>
          <a:ext cx="6120136" cy="5154345"/>
        </p:xfrm>
        <a:graphic>
          <a:graphicData uri="http://schemas.openxmlformats.org/drawingml/2006/table">
            <a:tbl>
              <a:tblPr/>
              <a:tblGrid>
                <a:gridCol w="114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Input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Output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Async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supplyAsync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thenApply()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thenAccept()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thenRun()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runAsync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24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 otherFuture</a:t>
                      </a: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 combining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thenCombine()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runAfterBoth()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allOf()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24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 otherFuture</a:t>
                      </a: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 the quicker wins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applyToEither()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acceptEither()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...Async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anyOf()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24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 otherFuture</a:t>
                      </a: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 composing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thenCompose()</a:t>
                      </a: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...</a:t>
                      </a:r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Async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375" marR="10375" marT="103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6479178" y="971418"/>
            <a:ext cx="1082304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728040" y="971418"/>
            <a:ext cx="1122547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future2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18" name="Стрелка вниз 17"/>
          <p:cNvSpPr/>
          <p:nvPr/>
        </p:nvSpPr>
        <p:spPr>
          <a:xfrm rot="19448817">
            <a:off x="6953616" y="1467973"/>
            <a:ext cx="381587" cy="29569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1472" y="463623"/>
            <a:ext cx="146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Combining:</a:t>
            </a:r>
            <a:endParaRPr lang="ru-RU" b="1" dirty="0"/>
          </a:p>
        </p:txBody>
      </p:sp>
      <p:sp>
        <p:nvSpPr>
          <p:cNvPr id="20" name="Стрелка вниз 19"/>
          <p:cNvSpPr/>
          <p:nvPr/>
        </p:nvSpPr>
        <p:spPr>
          <a:xfrm rot="2276393">
            <a:off x="8167603" y="1467312"/>
            <a:ext cx="361276" cy="300812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011312" y="1813145"/>
            <a:ext cx="1483115" cy="759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combiner</a:t>
            </a:r>
          </a:p>
          <a:p>
            <a:pPr algn="ctr"/>
            <a:r>
              <a:rPr lang="en-US" dirty="0">
                <a:ln>
                  <a:noFill/>
                </a:ln>
              </a:rPr>
              <a:t>(</a:t>
            </a:r>
            <a:r>
              <a:rPr lang="en-US" dirty="0" err="1">
                <a:ln>
                  <a:noFill/>
                </a:ln>
              </a:rPr>
              <a:t>x,y</a:t>
            </a:r>
            <a:r>
              <a:rPr lang="en-US" dirty="0">
                <a:ln>
                  <a:noFill/>
                </a:ln>
              </a:rPr>
              <a:t>)-&gt;</a:t>
            </a:r>
            <a:r>
              <a:rPr lang="en-US" dirty="0" err="1">
                <a:ln>
                  <a:noFill/>
                </a:ln>
              </a:rPr>
              <a:t>x+y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642760" y="3310881"/>
            <a:ext cx="1016061" cy="11849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future1</a:t>
            </a:r>
          </a:p>
          <a:p>
            <a:pPr algn="ctr"/>
            <a:r>
              <a:rPr lang="en-US" dirty="0"/>
              <a:t>2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728040" y="3310881"/>
            <a:ext cx="976849" cy="6831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future2</a:t>
            </a:r>
          </a:p>
          <a:p>
            <a:pPr algn="ctr"/>
            <a:r>
              <a:rPr lang="en-US" dirty="0"/>
              <a:t>1 sec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26" name="Стрелка вниз 25"/>
          <p:cNvSpPr/>
          <p:nvPr/>
        </p:nvSpPr>
        <p:spPr>
          <a:xfrm>
            <a:off x="8015668" y="4032490"/>
            <a:ext cx="346327" cy="547523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798790" y="4637745"/>
            <a:ext cx="1794559" cy="3987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winner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39050" y="2879281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Quicker wins:</a:t>
            </a:r>
            <a:endParaRPr lang="ru-RU" b="1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6407056" y="5834037"/>
            <a:ext cx="1130826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future1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8003765" y="5834037"/>
            <a:ext cx="1044441" cy="412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future2</a:t>
            </a:r>
            <a:endParaRPr lang="ru-RU" dirty="0">
              <a:ln>
                <a:noFill/>
              </a:ln>
            </a:endParaRPr>
          </a:p>
        </p:txBody>
      </p:sp>
      <p:sp>
        <p:nvSpPr>
          <p:cNvPr id="32" name="Стрелка вниз 31"/>
          <p:cNvSpPr/>
          <p:nvPr/>
        </p:nvSpPr>
        <p:spPr>
          <a:xfrm rot="16200000">
            <a:off x="7599964" y="5848432"/>
            <a:ext cx="346327" cy="317537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1681" y="5358541"/>
            <a:ext cx="153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Composing: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32871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exceptions with exceptionally()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86918" y="994952"/>
            <a:ext cx="8593931" cy="5008563"/>
          </a:xfrm>
        </p:spPr>
        <p:txBody>
          <a:bodyPr/>
          <a:lstStyle/>
          <a:p>
            <a:r>
              <a:rPr lang="en-US" sz="16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600" i="1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6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slowIncrementException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6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	// this function will be executed only in case </a:t>
            </a: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of an exception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600" dirty="0">
                <a:solidFill>
                  <a:srgbClr val="FF0000"/>
                </a:solidFill>
                <a:highlight>
                  <a:srgbClr val="D4D4D4"/>
                </a:highlight>
                <a:latin typeface="Monaco"/>
              </a:rPr>
              <a:t>exceptionally</a:t>
            </a:r>
            <a:r>
              <a:rPr lang="en-US" sz="1600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6A3E3E"/>
                </a:solidFill>
                <a:highlight>
                  <a:srgbClr val="D4D4D4"/>
                </a:highlight>
                <a:latin typeface="Monaco"/>
              </a:rPr>
              <a:t>ex</a:t>
            </a:r>
            <a:r>
              <a:rPr lang="en-US" sz="1600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 -&gt; { 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b="1" i="1">
                <a:solidFill>
                  <a:srgbClr val="2A00FF"/>
                </a:solidFill>
                <a:latin typeface="Monaco"/>
              </a:rPr>
              <a:t>exception occured!"</a:t>
            </a:r>
            <a:r>
              <a:rPr lang="en-US" sz="1600" b="1" i="1">
                <a:solidFill>
                  <a:srgbClr val="000000"/>
                </a:solidFill>
                <a:latin typeface="Monaco"/>
              </a:rPr>
              <a:t>); </a:t>
            </a:r>
            <a:endParaRPr lang="en-US" sz="1600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})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.</a:t>
            </a:r>
            <a:r>
              <a:rPr lang="en-US" sz="1600" dirty="0" err="1">
                <a:solidFill>
                  <a:srgbClr val="FF0000"/>
                </a:solidFill>
                <a:highlight>
                  <a:srgbClr val="E8F2FE"/>
                </a:highlight>
                <a:latin typeface="Monaco"/>
              </a:rPr>
              <a:t>thenApply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this</a:t>
            </a:r>
            <a:r>
              <a:rPr lang="en-US" sz="1600" b="1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::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slowIncrement</a:t>
            </a:r>
            <a:r>
              <a:rPr lang="en-US" sz="1600" b="1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Integer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result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Monaco"/>
              </a:rPr>
              <a:t>result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7252" y="4738548"/>
            <a:ext cx="3904521" cy="1754326"/>
          </a:xfrm>
          <a:prstGeom prst="rect">
            <a:avLst/>
          </a:prstGeom>
          <a:ln>
            <a:solidFill>
              <a:srgbClr val="004281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lang="en-US" b="1" i="1">
                <a:solidFill>
                  <a:srgbClr val="FF0000"/>
                </a:solidFill>
                <a:latin typeface="Courier New"/>
                <a:cs typeface="Courier New"/>
              </a:rPr>
              <a:t>exception was raised</a:t>
            </a:r>
            <a:r>
              <a:rPr lang="en-US" b="1" i="1" dirty="0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b="1">
                <a:latin typeface="Courier New"/>
                <a:cs typeface="Courier New"/>
              </a:rPr>
              <a:t>exception occured!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i="1" dirty="0">
                <a:solidFill>
                  <a:srgbClr val="FF0000"/>
                </a:solidFill>
                <a:latin typeface="Courier New"/>
                <a:cs typeface="Courier New"/>
              </a:rPr>
              <a:t>if there was no exception:</a:t>
            </a:r>
          </a:p>
          <a:p>
            <a:r>
              <a:rPr lang="en-US" b="1" dirty="0">
                <a:latin typeface="Courier New"/>
                <a:cs typeface="Courier New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EB979-8788-4234-AD41-0CF49FDA5791}"/>
              </a:ext>
            </a:extLst>
          </p:cNvPr>
          <p:cNvSpPr txBox="1"/>
          <p:nvPr/>
        </p:nvSpPr>
        <p:spPr>
          <a:xfrm>
            <a:off x="5555608" y="1111250"/>
            <a:ext cx="326618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CF09_Exceptionally</a:t>
            </a:r>
          </a:p>
        </p:txBody>
      </p:sp>
    </p:spTree>
    <p:extLst>
      <p:ext uri="{BB962C8B-B14F-4D97-AF65-F5344CB8AC3E}">
        <p14:creationId xmlns:p14="http://schemas.microsoft.com/office/powerpoint/2010/main" val="1493558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exceptions with handle()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86480" y="1196976"/>
            <a:ext cx="8753017" cy="5008563"/>
          </a:xfrm>
        </p:spPr>
        <p:txBody>
          <a:bodyPr>
            <a:no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600" i="1" dirty="0" err="1">
                <a:solidFill>
                  <a:srgbClr val="FF0000"/>
                </a:solidFill>
                <a:latin typeface="Monaco"/>
              </a:rPr>
              <a:t>supplyAsync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6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slowIncrementException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600" dirty="0">
                <a:solidFill>
                  <a:srgbClr val="FF0000"/>
                </a:solidFill>
                <a:latin typeface="Monaco"/>
              </a:rPr>
              <a:t>handle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((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ok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ex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) -&gt; {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1600" b="1" dirty="0">
                <a:solidFill>
                  <a:srgbClr val="6A3E3E"/>
                </a:solidFill>
                <a:latin typeface="Monaco"/>
              </a:rPr>
              <a:t>ex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!=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b="1" i="1">
                <a:solidFill>
                  <a:srgbClr val="2A00FF"/>
                </a:solidFill>
                <a:latin typeface="Monaco"/>
              </a:rPr>
              <a:t>exception occured"</a:t>
            </a:r>
            <a:r>
              <a:rPr lang="en-US" sz="1600" b="1" i="1">
                <a:solidFill>
                  <a:srgbClr val="000000"/>
                </a:solidFill>
                <a:latin typeface="Monaco"/>
              </a:rPr>
              <a:t>); </a:t>
            </a:r>
            <a:endParaRPr lang="en-US" sz="1600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600" b="1">
                <a:solidFill>
                  <a:srgbClr val="7F0055"/>
                </a:solidFill>
                <a:latin typeface="Monaco"/>
              </a:rPr>
              <a:t>return</a:t>
            </a:r>
            <a:r>
              <a:rPr lang="en-US" sz="1600" b="1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>
                <a:solidFill>
                  <a:srgbClr val="6A3E3E"/>
                </a:solidFill>
                <a:latin typeface="Monaco"/>
              </a:rPr>
              <a:t>ok </a:t>
            </a:r>
            <a:r>
              <a:rPr lang="en-US" sz="1600" b="1">
                <a:solidFill>
                  <a:srgbClr val="000000"/>
                </a:solidFill>
                <a:latin typeface="Monaco"/>
              </a:rPr>
              <a:t>== </a:t>
            </a:r>
            <a:r>
              <a:rPr lang="en-US" sz="1600" b="1">
                <a:solidFill>
                  <a:srgbClr val="7F0055"/>
                </a:solidFill>
                <a:latin typeface="Monaco"/>
              </a:rPr>
              <a:t>null </a:t>
            </a:r>
            <a:r>
              <a:rPr lang="en-US" sz="1600" b="1">
                <a:solidFill>
                  <a:srgbClr val="000000"/>
                </a:solidFill>
                <a:latin typeface="Monaco"/>
              </a:rPr>
              <a:t>? 0 : </a:t>
            </a:r>
            <a:r>
              <a:rPr lang="en-US" sz="1600" b="1">
                <a:solidFill>
                  <a:srgbClr val="6A3E3E"/>
                </a:solidFill>
                <a:latin typeface="Monaco"/>
              </a:rPr>
              <a:t>ok</a:t>
            </a:r>
            <a:r>
              <a:rPr lang="en-US" sz="1600" b="1">
                <a:solidFill>
                  <a:srgbClr val="000000"/>
                </a:solidFill>
                <a:latin typeface="Monaco"/>
              </a:rPr>
              <a:t>;    </a:t>
            </a:r>
            <a:r>
              <a:rPr lang="en-US" sz="1600" b="1">
                <a:solidFill>
                  <a:srgbClr val="3F7F5F"/>
                </a:solidFill>
                <a:latin typeface="Monaco"/>
              </a:rPr>
              <a:t>// return 0 if exception was thrown; 0 is the flag that may</a:t>
            </a:r>
            <a:endParaRPr lang="en-US" sz="1600" b="1" u="sng" dirty="0">
              <a:solidFill>
                <a:srgbClr val="3F7F5F"/>
              </a:solidFill>
              <a:latin typeface="Monaco"/>
            </a:endParaRPr>
          </a:p>
          <a:p>
            <a:r>
              <a:rPr lang="en-US" sz="1600" dirty="0">
                <a:solidFill>
                  <a:srgbClr val="3F7F5F"/>
                </a:solidFill>
                <a:latin typeface="Monaco"/>
              </a:rPr>
              <a:t>	</a:t>
            </a:r>
            <a:r>
              <a:rPr lang="en-US" sz="1600">
                <a:solidFill>
                  <a:srgbClr val="3F7F5F"/>
                </a:solidFill>
                <a:latin typeface="Monaco"/>
              </a:rPr>
              <a:t>	                                                 </a:t>
            </a:r>
            <a:r>
              <a:rPr lang="en-US" sz="1600" b="1">
                <a:solidFill>
                  <a:srgbClr val="3F7F5F"/>
                </a:solidFill>
                <a:latin typeface="Monaco"/>
              </a:rPr>
              <a:t>// enable further processing by other dependent stages</a:t>
            </a:r>
            <a:endParaRPr lang="en-US" sz="1600" b="1" dirty="0">
              <a:solidFill>
                <a:srgbClr val="3F7F5F"/>
              </a:solidFill>
              <a:highlight>
                <a:srgbClr val="D4D4D4"/>
              </a:highlight>
              <a:latin typeface="Monaco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}).</a:t>
            </a:r>
            <a:r>
              <a:rPr lang="en-US" sz="1600" dirty="0" err="1">
                <a:solidFill>
                  <a:srgbClr val="FF0000"/>
                </a:solidFill>
                <a:latin typeface="Monaco"/>
              </a:rPr>
              <a:t>thenApply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); </a:t>
            </a:r>
            <a:br>
              <a:rPr lang="en-US" sz="1600" b="1" dirty="0">
                <a:solidFill>
                  <a:srgbClr val="000000"/>
                </a:solidFill>
                <a:latin typeface="Monaco"/>
              </a:rPr>
            </a:br>
            <a:br>
              <a:rPr lang="en-US" sz="1600" b="1" dirty="0">
                <a:solidFill>
                  <a:srgbClr val="000000"/>
                </a:solidFill>
                <a:latin typeface="Monaco"/>
              </a:rPr>
            </a:br>
            <a:r>
              <a:rPr lang="en-US" sz="1600" dirty="0">
                <a:solidFill>
                  <a:srgbClr val="000000"/>
                </a:solidFill>
                <a:latin typeface="Monaco"/>
              </a:rPr>
              <a:t>Integer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result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Monaco"/>
              </a:rPr>
              <a:t>result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endParaRPr lang="ru-RU" sz="1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359201" y="5415394"/>
            <a:ext cx="3779493" cy="923330"/>
          </a:xfrm>
          <a:prstGeom prst="rect">
            <a:avLst/>
          </a:prstGeom>
          <a:ln>
            <a:solidFill>
              <a:srgbClr val="004281"/>
            </a:solidFill>
          </a:ln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latin typeface="Courier New"/>
                <a:cs typeface="Courier New"/>
              </a:rPr>
              <a:t>if exception was raised:</a:t>
            </a:r>
            <a:endParaRPr lang="en-US" b="1">
              <a:latin typeface="Courier New"/>
              <a:cs typeface="Courier New"/>
            </a:endParaRPr>
          </a:p>
          <a:p>
            <a:r>
              <a:rPr lang="en-US" b="1">
                <a:latin typeface="Courier New"/>
                <a:cs typeface="Courier New"/>
              </a:rPr>
              <a:t>exception occured!</a:t>
            </a:r>
          </a:p>
          <a:p>
            <a:r>
              <a:rPr lang="en-US" b="1">
                <a:latin typeface="Courier New"/>
                <a:cs typeface="Courier New"/>
              </a:rPr>
              <a:t>1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BC8C0-8CC4-4119-9F83-5F38AFE8E69A}"/>
              </a:ext>
            </a:extLst>
          </p:cNvPr>
          <p:cNvSpPr txBox="1"/>
          <p:nvPr/>
        </p:nvSpPr>
        <p:spPr>
          <a:xfrm>
            <a:off x="5555608" y="1111250"/>
            <a:ext cx="326618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CF10_Handle</a:t>
            </a:r>
          </a:p>
        </p:txBody>
      </p:sp>
    </p:spTree>
    <p:extLst>
      <p:ext uri="{BB962C8B-B14F-4D97-AF65-F5344CB8AC3E}">
        <p14:creationId xmlns:p14="http://schemas.microsoft.com/office/powerpoint/2010/main" val="2321095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86918" y="365126"/>
            <a:ext cx="3361973" cy="502623"/>
          </a:xfrm>
        </p:spPr>
        <p:txBody>
          <a:bodyPr/>
          <a:lstStyle/>
          <a:p>
            <a:r>
              <a:rPr lang="en-US" dirty="0"/>
              <a:t>Using checkpoints in exception handling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481FF-059A-407F-8C3A-EE6835BF258B}"/>
              </a:ext>
            </a:extLst>
          </p:cNvPr>
          <p:cNvSpPr txBox="1"/>
          <p:nvPr/>
        </p:nvSpPr>
        <p:spPr>
          <a:xfrm>
            <a:off x="478977" y="1767852"/>
            <a:ext cx="84037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</a:rPr>
              <a:t>        CompletableFuture&lt;Integer&gt; future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= CompletableFuture.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supplyAsync</a:t>
            </a:r>
            <a:r>
              <a:rPr lang="en-US" sz="1400">
                <a:latin typeface="Consolas" panose="020B0609020204030204" pitchFamily="49" charset="0"/>
              </a:rPr>
              <a:t>(</a:t>
            </a:r>
            <a:r>
              <a:rPr lang="en-US" sz="1400" b="1" i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1400" b="1" i="1">
                <a:latin typeface="Consolas" panose="020B0609020204030204" pitchFamily="49" charset="0"/>
              </a:rPr>
              <a:t>::slowInit</a:t>
            </a:r>
            <a:r>
              <a:rPr lang="en-US" sz="1400">
                <a:latin typeface="Consolas" panose="020B0609020204030204" pitchFamily="49" charset="0"/>
              </a:rPr>
              <a:t>)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1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thenApply</a:t>
            </a:r>
            <a:r>
              <a:rPr lang="en-US" sz="1400">
                <a:latin typeface="Consolas" panose="020B0609020204030204" pitchFamily="49" charset="0"/>
              </a:rPr>
              <a:t>(</a:t>
            </a:r>
            <a:r>
              <a:rPr lang="en-US" sz="1400" b="1" i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1400" i="1">
                <a:latin typeface="Consolas" panose="020B0609020204030204" pitchFamily="49" charset="0"/>
              </a:rPr>
              <a:t>::</a:t>
            </a:r>
            <a:r>
              <a:rPr lang="en-US" sz="1400" b="1" i="1">
                <a:latin typeface="Consolas" panose="020B0609020204030204" pitchFamily="49" charset="0"/>
              </a:rPr>
              <a:t>slowIncrement</a:t>
            </a:r>
            <a:r>
              <a:rPr lang="en-US" sz="1400">
                <a:latin typeface="Consolas" panose="020B0609020204030204" pitchFamily="49" charset="0"/>
              </a:rPr>
              <a:t>)         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2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thenApply</a:t>
            </a:r>
            <a:r>
              <a:rPr lang="en-US" sz="1400">
                <a:latin typeface="Consolas" panose="020B0609020204030204" pitchFamily="49" charset="0"/>
              </a:rPr>
              <a:t>(</a:t>
            </a:r>
            <a:r>
              <a:rPr lang="en-US" sz="1400" b="1" i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1400" b="1" i="1">
                <a:latin typeface="Consolas" panose="020B0609020204030204" pitchFamily="49" charset="0"/>
              </a:rPr>
              <a:t>::slowIncrementException</a:t>
            </a:r>
            <a:r>
              <a:rPr lang="en-US" sz="1400">
                <a:latin typeface="Consolas" panose="020B0609020204030204" pitchFamily="49" charset="0"/>
              </a:rPr>
              <a:t>)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3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exceptionally</a:t>
            </a:r>
            <a:r>
              <a:rPr lang="en-US" sz="1400">
                <a:latin typeface="Consolas" panose="020B0609020204030204" pitchFamily="49" charset="0"/>
              </a:rPr>
              <a:t>(ex -&gt; {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System.out.println("Exception 1 occured!");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return ex.getCause() instanceof CF00_MyException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       ? ((CF00_MyException) ex.getCause()).getCheckpoint()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       : 0;})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thenApply</a:t>
            </a:r>
            <a:r>
              <a:rPr lang="en-US" sz="1400">
                <a:latin typeface="Consolas" panose="020B0609020204030204" pitchFamily="49" charset="0"/>
              </a:rPr>
              <a:t>(</a:t>
            </a:r>
            <a:r>
              <a:rPr lang="en-US" sz="1400" b="1" i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1400" b="1" i="1">
                <a:latin typeface="Consolas" panose="020B0609020204030204" pitchFamily="49" charset="0"/>
              </a:rPr>
              <a:t>::slowIncrement</a:t>
            </a:r>
            <a:r>
              <a:rPr lang="en-US" sz="1400">
                <a:latin typeface="Consolas" panose="020B0609020204030204" pitchFamily="49" charset="0"/>
              </a:rPr>
              <a:t>)         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4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thenApply</a:t>
            </a:r>
            <a:r>
              <a:rPr lang="en-US" sz="1400">
                <a:latin typeface="Consolas" panose="020B0609020204030204" pitchFamily="49" charset="0"/>
              </a:rPr>
              <a:t>(</a:t>
            </a:r>
            <a:r>
              <a:rPr lang="en-US" sz="1400" b="1" i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1400" b="1" i="1">
                <a:latin typeface="Consolas" panose="020B0609020204030204" pitchFamily="49" charset="0"/>
              </a:rPr>
              <a:t>::slowIncrementException</a:t>
            </a:r>
            <a:r>
              <a:rPr lang="en-US" sz="1400">
                <a:latin typeface="Consolas" panose="020B0609020204030204" pitchFamily="49" charset="0"/>
              </a:rPr>
              <a:t>)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5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exceptionally</a:t>
            </a:r>
            <a:r>
              <a:rPr lang="en-US" sz="1400">
                <a:latin typeface="Consolas" panose="020B0609020204030204" pitchFamily="49" charset="0"/>
              </a:rPr>
              <a:t>(ex -&gt; {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System.out.println("Exception 2 occured!");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return ex.getCause() instanceof CF00_MyException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       ? ((CF00_MyException) ex.getCause()).getCheckpoint()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       : 0;})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.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thenApply</a:t>
            </a:r>
            <a:r>
              <a:rPr lang="en-US" sz="1400">
                <a:latin typeface="Consolas" panose="020B0609020204030204" pitchFamily="49" charset="0"/>
              </a:rPr>
              <a:t>(</a:t>
            </a:r>
            <a:r>
              <a:rPr lang="en-US" sz="1400" b="1" i="1">
                <a:solidFill>
                  <a:srgbClr val="7030A0"/>
                </a:solidFill>
                <a:latin typeface="Consolas" panose="020B0609020204030204" pitchFamily="49" charset="0"/>
              </a:rPr>
              <a:t>this</a:t>
            </a:r>
            <a:r>
              <a:rPr lang="en-US" sz="1400" b="1" i="1">
                <a:latin typeface="Consolas" panose="020B0609020204030204" pitchFamily="49" charset="0"/>
              </a:rPr>
              <a:t>::slowIncrement</a:t>
            </a:r>
            <a:r>
              <a:rPr lang="en-US" sz="1400">
                <a:latin typeface="Consolas" panose="020B0609020204030204" pitchFamily="49" charset="0"/>
              </a:rPr>
              <a:t>);        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6</a:t>
            </a:r>
          </a:p>
          <a:p>
            <a:endParaRPr lang="en-US" sz="1400">
              <a:latin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</a:rPr>
              <a:t>        Integer result = future.get();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no exceptions: 6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                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a single exception: 5</a:t>
            </a:r>
          </a:p>
          <a:p>
            <a:r>
              <a:rPr lang="en-US" sz="1400">
                <a:latin typeface="Consolas" panose="020B0609020204030204" pitchFamily="49" charset="0"/>
              </a:rPr>
              <a:t>                                       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// both exceptions: 4</a:t>
            </a:r>
          </a:p>
          <a:p>
            <a:r>
              <a:rPr lang="en-US" sz="1400">
                <a:latin typeface="Consolas" panose="020B0609020204030204" pitchFamily="49" charset="0"/>
              </a:rPr>
              <a:t>        System.out.println(result);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B05C5-9425-43E2-89D8-E29A22D02E12}"/>
              </a:ext>
            </a:extLst>
          </p:cNvPr>
          <p:cNvSpPr txBox="1"/>
          <p:nvPr/>
        </p:nvSpPr>
        <p:spPr>
          <a:xfrm>
            <a:off x="5555608" y="388428"/>
            <a:ext cx="326618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Exercise:</a:t>
            </a:r>
            <a:br>
              <a:rPr lang="en-US" b="1"/>
            </a:br>
            <a:r>
              <a:rPr lang="en-US" b="1"/>
              <a:t>	CF11_Checkpoints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8F36C-EBAE-47F1-B66A-624420073C51}"/>
              </a:ext>
            </a:extLst>
          </p:cNvPr>
          <p:cNvSpPr txBox="1"/>
          <p:nvPr/>
        </p:nvSpPr>
        <p:spPr>
          <a:xfrm>
            <a:off x="286918" y="1245330"/>
            <a:ext cx="885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We </a:t>
            </a:r>
            <a:r>
              <a:rPr lang="en-US" sz="1600" b="0" i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ask MyException to keep the previously calculated value, a "checkpoint" of sorts.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19753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Cancellation </a:t>
            </a:r>
            <a:r>
              <a:rPr lang="en-US"/>
              <a:t>of CompletableFuture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707404" y="867749"/>
            <a:ext cx="8173007" cy="5008563"/>
          </a:xfrm>
        </p:spPr>
        <p:txBody>
          <a:bodyPr>
            <a:no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&lt;Integer&gt;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CompletableFuture.</a:t>
            </a:r>
            <a:r>
              <a:rPr lang="en-US" sz="1600" i="1" dirty="0" err="1">
                <a:solidFill>
                  <a:srgbClr val="000000"/>
                </a:solidFill>
                <a:latin typeface="Monaco"/>
              </a:rPr>
              <a:t>supplyAsync</a:t>
            </a:r>
            <a:r>
              <a:rPr lang="en-US" sz="1600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slowInit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thenApply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::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slowIncrement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);					</a:t>
            </a:r>
          </a:p>
          <a:p>
            <a:r>
              <a:rPr lang="en-US" sz="1600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Monaco"/>
              </a:rPr>
              <a:t>cancel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true</a:t>
            </a:r>
            <a:r>
              <a:rPr lang="en-US" sz="1600" b="1">
                <a:solidFill>
                  <a:srgbClr val="000000"/>
                </a:solidFill>
                <a:latin typeface="Monaco"/>
              </a:rPr>
              <a:t>);                                         		</a:t>
            </a:r>
            <a:r>
              <a:rPr lang="en-US" sz="1600" b="1" i="1">
                <a:solidFill>
                  <a:srgbClr val="3F7F5F"/>
                </a:solidFill>
                <a:latin typeface="Monaco"/>
              </a:rPr>
              <a:t>// can predicate on a condition, too</a:t>
            </a:r>
            <a:endParaRPr lang="en-US" sz="16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 </a:t>
            </a:r>
            <a:r>
              <a:rPr lang="en-US" sz="1600" b="1" i="1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.isCancelled</a:t>
            </a:r>
            <a:r>
              <a:rPr lang="en-US" sz="1600" b="1" i="1">
                <a:solidFill>
                  <a:srgbClr val="000000"/>
                </a:solidFill>
                <a:latin typeface="Monaco"/>
              </a:rPr>
              <a:t>() );		</a:t>
            </a:r>
            <a:r>
              <a:rPr lang="en-US" sz="1600" b="1" i="1">
                <a:solidFill>
                  <a:srgbClr val="3F7F5F"/>
                </a:solidFill>
                <a:latin typeface="Monaco"/>
              </a:rPr>
              <a:t>// </a:t>
            </a:r>
            <a:r>
              <a:rPr lang="en-US" sz="1600" b="1" i="1" dirty="0">
                <a:solidFill>
                  <a:srgbClr val="3F7F5F"/>
                </a:solidFill>
                <a:latin typeface="Monaco"/>
              </a:rPr>
              <a:t>true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 </a:t>
            </a:r>
            <a:r>
              <a:rPr lang="en-US" sz="1600" b="1" i="1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.isCompletedExceptionally</a:t>
            </a:r>
            <a:r>
              <a:rPr lang="en-US" sz="1600" b="1" i="1">
                <a:solidFill>
                  <a:srgbClr val="000000"/>
                </a:solidFill>
                <a:latin typeface="Monaco"/>
              </a:rPr>
              <a:t>() );	</a:t>
            </a:r>
            <a:r>
              <a:rPr lang="en-US" sz="1600" b="1" i="1">
                <a:solidFill>
                  <a:srgbClr val="3F7F5F"/>
                </a:solidFill>
                <a:latin typeface="Monaco"/>
              </a:rPr>
              <a:t>// </a:t>
            </a:r>
            <a:r>
              <a:rPr lang="en-US" sz="1600" b="1" i="1" dirty="0">
                <a:solidFill>
                  <a:srgbClr val="3F7F5F"/>
                </a:solidFill>
                <a:latin typeface="Monaco"/>
              </a:rPr>
              <a:t>true</a:t>
            </a:r>
          </a:p>
          <a:p>
            <a:r>
              <a:rPr lang="en-US" sz="1600" b="1" dirty="0">
                <a:solidFill>
                  <a:srgbClr val="7F0055"/>
                </a:solidFill>
                <a:latin typeface="Monaco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Integer </a:t>
            </a:r>
            <a:r>
              <a:rPr lang="en-US" sz="1600" dirty="0">
                <a:solidFill>
                  <a:srgbClr val="6A3E3E"/>
                </a:solidFill>
                <a:latin typeface="Monaco"/>
              </a:rPr>
              <a:t>result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Monaco"/>
              </a:rPr>
              <a:t>future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.get</a:t>
            </a:r>
            <a:r>
              <a:rPr lang="en-US" sz="1600">
                <a:solidFill>
                  <a:srgbClr val="000000"/>
                </a:solidFill>
                <a:latin typeface="Monaco"/>
              </a:rPr>
              <a:t>();         			</a:t>
            </a:r>
            <a:r>
              <a:rPr lang="en-US" sz="1600" b="1">
                <a:solidFill>
                  <a:srgbClr val="3F7F5F"/>
                </a:solidFill>
                <a:latin typeface="Monaco"/>
              </a:rPr>
              <a:t>// results in CancellationException</a:t>
            </a:r>
            <a:endParaRPr lang="en-US" sz="1600" b="1" dirty="0">
              <a:solidFill>
                <a:srgbClr val="3F7F5F"/>
              </a:solidFill>
              <a:latin typeface="Monaco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Monaco"/>
              </a:rPr>
              <a:t>result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} </a:t>
            </a:r>
            <a:r>
              <a:rPr lang="en-US" sz="1600" b="1" dirty="0">
                <a:solidFill>
                  <a:srgbClr val="7F0055"/>
                </a:solidFill>
                <a:latin typeface="Monaco"/>
              </a:rPr>
              <a:t>catch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Monaco"/>
              </a:rPr>
              <a:t>CancellationException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/>
              </a:rPr>
              <a:t>ex</a:t>
            </a:r>
            <a:r>
              <a:rPr lang="en-US" sz="1600" b="1" dirty="0">
                <a:solidFill>
                  <a:srgbClr val="000000"/>
                </a:solidFill>
                <a:latin typeface="Monaco"/>
              </a:rPr>
              <a:t>) { </a:t>
            </a:r>
          </a:p>
          <a:p>
            <a:r>
              <a:rPr lang="en-US" sz="16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Monaco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Monaco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="1" i="1" dirty="0">
                <a:solidFill>
                  <a:srgbClr val="2A00FF"/>
                </a:solidFill>
                <a:latin typeface="Monaco"/>
              </a:rPr>
              <a:t>"cancellation exception"</a:t>
            </a:r>
            <a:r>
              <a:rPr lang="en-US" sz="1600" b="1" i="1" dirty="0">
                <a:solidFill>
                  <a:srgbClr val="000000"/>
                </a:solidFill>
                <a:latin typeface="Monaco"/>
              </a:rPr>
              <a:t>); </a:t>
            </a:r>
          </a:p>
          <a:p>
            <a:r>
              <a:rPr lang="en-US" sz="1600">
                <a:solidFill>
                  <a:srgbClr val="000000"/>
                </a:solidFill>
                <a:latin typeface="Monaco"/>
              </a:rPr>
              <a:t>}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92439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Flow: Re-cap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29055" y="1128516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00520" y="2852252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08720" y="4614089"/>
            <a:ext cx="1685635" cy="561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combine</a:t>
            </a:r>
          </a:p>
        </p:txBody>
      </p:sp>
      <p:sp>
        <p:nvSpPr>
          <p:cNvPr id="8" name="Стрелка вниз 7"/>
          <p:cNvSpPr/>
          <p:nvPr/>
        </p:nvSpPr>
        <p:spPr>
          <a:xfrm rot="2579484">
            <a:off x="3163697" y="2367028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08720" y="2852252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942320" y="2852252"/>
            <a:ext cx="1685635" cy="1118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data </a:t>
            </a:r>
            <a:r>
              <a:rPr lang="en-US" sz="2400" dirty="0" err="1"/>
              <a:t>async</a:t>
            </a:r>
            <a:endParaRPr lang="en-US" sz="2400" dirty="0"/>
          </a:p>
        </p:txBody>
      </p:sp>
      <p:sp>
        <p:nvSpPr>
          <p:cNvPr id="12" name="Стрелка вниз 11"/>
          <p:cNvSpPr/>
          <p:nvPr/>
        </p:nvSpPr>
        <p:spPr>
          <a:xfrm>
            <a:off x="4434479" y="2331263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3" name="Стрелка вниз 12"/>
          <p:cNvSpPr/>
          <p:nvPr/>
        </p:nvSpPr>
        <p:spPr>
          <a:xfrm rot="19020516" flipH="1">
            <a:off x="5370035" y="2367028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4" name="Стрелка вниз 13"/>
          <p:cNvSpPr/>
          <p:nvPr/>
        </p:nvSpPr>
        <p:spPr>
          <a:xfrm rot="19020516" flipH="1">
            <a:off x="3432709" y="4022378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5" name="Стрелка вниз 14"/>
          <p:cNvSpPr/>
          <p:nvPr/>
        </p:nvSpPr>
        <p:spPr>
          <a:xfrm>
            <a:off x="4434479" y="4032400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Стрелка вниз 15"/>
          <p:cNvSpPr/>
          <p:nvPr/>
        </p:nvSpPr>
        <p:spPr>
          <a:xfrm rot="2579484">
            <a:off x="5514767" y="4084456"/>
            <a:ext cx="323273" cy="4331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793296" y="5720795"/>
            <a:ext cx="1685635" cy="5321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data</a:t>
            </a:r>
          </a:p>
        </p:txBody>
      </p:sp>
      <p:sp>
        <p:nvSpPr>
          <p:cNvPr id="18" name="Стрелка вниз 17"/>
          <p:cNvSpPr/>
          <p:nvPr/>
        </p:nvSpPr>
        <p:spPr>
          <a:xfrm>
            <a:off x="4421780" y="5226756"/>
            <a:ext cx="346364" cy="47520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50306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CompletableFuture in a Data Flow scenario:</a:t>
            </a:r>
            <a:endParaRPr lang="ru-RU" dirty="0"/>
          </a:p>
        </p:txBody>
      </p:sp>
      <p:grpSp>
        <p:nvGrpSpPr>
          <p:cNvPr id="20" name="Группа 19"/>
          <p:cNvGrpSpPr/>
          <p:nvPr/>
        </p:nvGrpSpPr>
        <p:grpSpPr>
          <a:xfrm>
            <a:off x="5123986" y="3235186"/>
            <a:ext cx="3470458" cy="2980798"/>
            <a:chOff x="4377735" y="3098810"/>
            <a:chExt cx="3470458" cy="2980798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5977076" y="3098810"/>
              <a:ext cx="1860164" cy="6465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read data </a:t>
              </a:r>
              <a:r>
                <a:rPr lang="en-US" sz="2000" dirty="0" err="1"/>
                <a:t>async</a:t>
              </a:r>
              <a:endParaRPr lang="en-US" sz="2000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988029" y="5114462"/>
              <a:ext cx="1860164" cy="3249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combine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988029" y="4095619"/>
              <a:ext cx="1860164" cy="6465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process data 2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4377735" y="4095619"/>
              <a:ext cx="1156608" cy="6465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process data 1</a:t>
              </a:r>
            </a:p>
          </p:txBody>
        </p:sp>
        <p:sp>
          <p:nvSpPr>
            <p:cNvPr id="10" name="Стрелка вниз 9"/>
            <p:cNvSpPr/>
            <p:nvPr/>
          </p:nvSpPr>
          <p:spPr>
            <a:xfrm>
              <a:off x="6678579" y="3794340"/>
              <a:ext cx="382226" cy="27480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n>
                  <a:noFill/>
                </a:ln>
              </a:endParaRPr>
            </a:p>
          </p:txBody>
        </p:sp>
        <p:sp>
          <p:nvSpPr>
            <p:cNvPr id="11" name="Стрелка вниз 10"/>
            <p:cNvSpPr/>
            <p:nvPr/>
          </p:nvSpPr>
          <p:spPr>
            <a:xfrm rot="19020516" flipH="1">
              <a:off x="5576761" y="4775972"/>
              <a:ext cx="356744" cy="25049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n>
                  <a:noFill/>
                </a:ln>
              </a:endParaRPr>
            </a:p>
          </p:txBody>
        </p:sp>
        <p:sp>
          <p:nvSpPr>
            <p:cNvPr id="12" name="Стрелка вниз 11"/>
            <p:cNvSpPr/>
            <p:nvPr/>
          </p:nvSpPr>
          <p:spPr>
            <a:xfrm>
              <a:off x="6678579" y="4778080"/>
              <a:ext cx="382226" cy="27480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n>
                  <a:noFill/>
                </a:ln>
              </a:endParaRPr>
            </a:p>
          </p:txBody>
        </p:sp>
        <p:sp>
          <p:nvSpPr>
            <p:cNvPr id="13" name="Стрелка вниз 12"/>
            <p:cNvSpPr/>
            <p:nvPr/>
          </p:nvSpPr>
          <p:spPr>
            <a:xfrm rot="2579484">
              <a:off x="5501572" y="3849471"/>
              <a:ext cx="356744" cy="25049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n>
                  <a:noFill/>
                </a:ln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971008" y="5771881"/>
              <a:ext cx="1860164" cy="3077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write data</a:t>
              </a:r>
            </a:p>
          </p:txBody>
        </p:sp>
        <p:sp>
          <p:nvSpPr>
            <p:cNvPr id="15" name="Стрелка вниз 14"/>
            <p:cNvSpPr/>
            <p:nvPr/>
          </p:nvSpPr>
          <p:spPr>
            <a:xfrm>
              <a:off x="6664565" y="5486187"/>
              <a:ext cx="382226" cy="27480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ln>
                  <a:noFill/>
                </a:ln>
              </a:endParaRPr>
            </a:p>
          </p:txBody>
        </p:sp>
      </p:grpSp>
      <p:sp>
        <p:nvSpPr>
          <p:cNvPr id="18" name="Прямоугольник 17"/>
          <p:cNvSpPr/>
          <p:nvPr/>
        </p:nvSpPr>
        <p:spPr>
          <a:xfrm>
            <a:off x="344216" y="1037365"/>
            <a:ext cx="829107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/>
              </a:rPr>
              <a:t>// API</a:t>
            </a:r>
          </a:p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&lt;Data&gt;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readData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(Source </a:t>
            </a:r>
            <a:r>
              <a:rPr lang="en-US" b="1" dirty="0">
                <a:solidFill>
                  <a:srgbClr val="6A3E3E"/>
                </a:solidFill>
                <a:latin typeface="Monaco"/>
              </a:rPr>
              <a:t>source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Data processData1(Data </a:t>
            </a:r>
            <a:r>
              <a:rPr lang="en-US" b="1" dirty="0">
                <a:solidFill>
                  <a:srgbClr val="6A3E3E"/>
                </a:solidFill>
                <a:latin typeface="Monaco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Data processData2(Data </a:t>
            </a:r>
            <a:r>
              <a:rPr lang="en-US" b="1" dirty="0">
                <a:solidFill>
                  <a:srgbClr val="6A3E3E"/>
                </a:solidFill>
                <a:latin typeface="Monaco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Data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mergeData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(Data </a:t>
            </a:r>
            <a:r>
              <a:rPr lang="en-US" b="1" dirty="0">
                <a:solidFill>
                  <a:srgbClr val="6A3E3E"/>
                </a:solidFill>
                <a:latin typeface="Monaco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, Data </a:t>
            </a:r>
            <a:r>
              <a:rPr lang="en-US" b="1" dirty="0">
                <a:solidFill>
                  <a:srgbClr val="6A3E3E"/>
                </a:solidFill>
                <a:latin typeface="Monaco"/>
              </a:rPr>
              <a:t>b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writeData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(Data </a:t>
            </a:r>
            <a:r>
              <a:rPr lang="en-US" b="1" dirty="0">
                <a:solidFill>
                  <a:srgbClr val="6A3E3E"/>
                </a:solidFill>
                <a:latin typeface="Monaco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, Destination </a:t>
            </a:r>
            <a:r>
              <a:rPr lang="en-US" b="1" dirty="0" err="1">
                <a:solidFill>
                  <a:srgbClr val="6A3E3E"/>
                </a:solidFill>
                <a:latin typeface="Monaco"/>
              </a:rPr>
              <a:t>dest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);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21754" y="2710969"/>
            <a:ext cx="8080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&lt;Data&gt; </a:t>
            </a:r>
            <a:r>
              <a:rPr lang="en-US" dirty="0">
                <a:solidFill>
                  <a:srgbClr val="0000C0"/>
                </a:solidFill>
                <a:latin typeface="Monaco"/>
              </a:rPr>
              <a:t>data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readData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0000C0"/>
                </a:solidFill>
                <a:latin typeface="Monaco"/>
              </a:rPr>
              <a:t>source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&lt;Data&gt; </a:t>
            </a:r>
            <a:r>
              <a:rPr lang="en-US" dirty="0">
                <a:solidFill>
                  <a:srgbClr val="0000C0"/>
                </a:solidFill>
                <a:latin typeface="Monaco"/>
              </a:rPr>
              <a:t>processData1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dirty="0" err="1">
                <a:solidFill>
                  <a:srgbClr val="EB571C"/>
                </a:solidFill>
                <a:latin typeface="Monaco"/>
              </a:rPr>
              <a:t>thenApplyAsync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::processData1);</a:t>
            </a:r>
          </a:p>
          <a:p>
            <a:r>
              <a:rPr lang="en-US" dirty="0" err="1">
                <a:solidFill>
                  <a:srgbClr val="000000"/>
                </a:solidFill>
                <a:latin typeface="Monaco"/>
              </a:rPr>
              <a:t>CompletableFuture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&lt;Data&gt; </a:t>
            </a:r>
            <a:r>
              <a:rPr lang="en-US" dirty="0">
                <a:solidFill>
                  <a:srgbClr val="0000C0"/>
                </a:solidFill>
                <a:latin typeface="Monaco"/>
              </a:rPr>
              <a:t>processData2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</a:t>
            </a:r>
            <a:r>
              <a:rPr lang="en-US" dirty="0" err="1">
                <a:solidFill>
                  <a:srgbClr val="EB571C"/>
                </a:solidFill>
                <a:latin typeface="Monaco"/>
              </a:rPr>
              <a:t>thenApplyAsync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::processData2);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en-US" dirty="0">
                <a:solidFill>
                  <a:srgbClr val="0000C0"/>
                </a:solidFill>
                <a:latin typeface="Monaco"/>
              </a:rPr>
              <a:t>processData1</a:t>
            </a:r>
          </a:p>
          <a:p>
            <a:r>
              <a:rPr lang="en-US" dirty="0">
                <a:solidFill>
                  <a:srgbClr val="0000C0"/>
                </a:solidFill>
                <a:latin typeface="Monaco"/>
              </a:rPr>
              <a:t>	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dirty="0" err="1">
                <a:solidFill>
                  <a:srgbClr val="EB571C"/>
                </a:solidFill>
                <a:latin typeface="Monaco"/>
              </a:rPr>
              <a:t>thenCombine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0000C0"/>
                </a:solidFill>
                <a:latin typeface="Monaco"/>
              </a:rPr>
              <a:t>processData2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(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b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)-&gt;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mergeData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en-US" dirty="0" err="1">
                <a:solidFill>
                  <a:srgbClr val="6A3E3E"/>
                </a:solidFill>
                <a:latin typeface="Monaco"/>
              </a:rPr>
              <a:t>b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.</a:t>
            </a:r>
            <a:r>
              <a:rPr lang="en-US" dirty="0" err="1">
                <a:solidFill>
                  <a:srgbClr val="EB571C"/>
                </a:solidFill>
                <a:latin typeface="Monaco"/>
              </a:rPr>
              <a:t>thenAccept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data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writeData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data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dest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66635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/>
          <p:cNvSpPr/>
          <p:nvPr/>
        </p:nvSpPr>
        <p:spPr>
          <a:xfrm>
            <a:off x="2065642" y="3219745"/>
            <a:ext cx="1664776" cy="7477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processor</a:t>
            </a: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events for asynchronous calls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5152241" y="1850829"/>
            <a:ext cx="3850653" cy="3796025"/>
            <a:chOff x="3729055" y="972768"/>
            <a:chExt cx="3898900" cy="5675939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729055" y="1494152"/>
              <a:ext cx="1685635" cy="1118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read data </a:t>
              </a:r>
              <a:r>
                <a:rPr lang="en-US" sz="2000" dirty="0" err="1"/>
                <a:t>async</a:t>
              </a:r>
              <a:endParaRPr lang="en-US" sz="2000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808720" y="4979725"/>
              <a:ext cx="1685635" cy="5618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combine</a:t>
              </a:r>
            </a:p>
          </p:txBody>
        </p:sp>
        <p:sp>
          <p:nvSpPr>
            <p:cNvPr id="8" name="Стрелка вниз 7"/>
            <p:cNvSpPr/>
            <p:nvPr/>
          </p:nvSpPr>
          <p:spPr>
            <a:xfrm>
              <a:off x="4421780" y="972768"/>
              <a:ext cx="346364" cy="47520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>
                <a:ln>
                  <a:noFill/>
                </a:ln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3808720" y="3217888"/>
              <a:ext cx="1685635" cy="1118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process data </a:t>
              </a:r>
              <a:r>
                <a:rPr lang="en-US" sz="2000" dirty="0" err="1"/>
                <a:t>async</a:t>
              </a:r>
              <a:endParaRPr lang="en-US" sz="2000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942320" y="3217888"/>
              <a:ext cx="1685635" cy="1118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process data </a:t>
              </a:r>
              <a:r>
                <a:rPr lang="en-US" sz="2000" dirty="0" err="1"/>
                <a:t>async</a:t>
              </a:r>
              <a:endParaRPr lang="en-US" sz="2000" dirty="0"/>
            </a:p>
          </p:txBody>
        </p:sp>
        <p:sp>
          <p:nvSpPr>
            <p:cNvPr id="12" name="Стрелка вниз 11"/>
            <p:cNvSpPr/>
            <p:nvPr/>
          </p:nvSpPr>
          <p:spPr>
            <a:xfrm>
              <a:off x="4434479" y="2696899"/>
              <a:ext cx="346364" cy="47520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>
                <a:ln>
                  <a:noFill/>
                </a:ln>
              </a:endParaRPr>
            </a:p>
          </p:txBody>
        </p:sp>
        <p:sp>
          <p:nvSpPr>
            <p:cNvPr id="13" name="Стрелка вниз 12"/>
            <p:cNvSpPr/>
            <p:nvPr/>
          </p:nvSpPr>
          <p:spPr>
            <a:xfrm rot="19020516" flipH="1">
              <a:off x="5370035" y="2732664"/>
              <a:ext cx="323273" cy="43316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>
                <a:ln>
                  <a:noFill/>
                </a:ln>
              </a:endParaRPr>
            </a:p>
          </p:txBody>
        </p:sp>
        <p:sp>
          <p:nvSpPr>
            <p:cNvPr id="15" name="Стрелка вниз 14"/>
            <p:cNvSpPr/>
            <p:nvPr/>
          </p:nvSpPr>
          <p:spPr>
            <a:xfrm>
              <a:off x="4434479" y="4398036"/>
              <a:ext cx="346364" cy="475202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>
                <a:ln>
                  <a:noFill/>
                </a:ln>
              </a:endParaRPr>
            </a:p>
          </p:txBody>
        </p:sp>
        <p:sp>
          <p:nvSpPr>
            <p:cNvPr id="16" name="Стрелка вниз 15"/>
            <p:cNvSpPr/>
            <p:nvPr/>
          </p:nvSpPr>
          <p:spPr>
            <a:xfrm rot="2579484">
              <a:off x="5514767" y="4450092"/>
              <a:ext cx="323273" cy="43316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>
                <a:ln>
                  <a:noFill/>
                </a:ln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3793296" y="6116569"/>
              <a:ext cx="1685635" cy="53213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write data</a:t>
              </a:r>
            </a:p>
          </p:txBody>
        </p:sp>
        <p:sp>
          <p:nvSpPr>
            <p:cNvPr id="18" name="Стрелка вниз 17"/>
            <p:cNvSpPr/>
            <p:nvPr/>
          </p:nvSpPr>
          <p:spPr>
            <a:xfrm>
              <a:off x="4421780" y="5622531"/>
              <a:ext cx="346364" cy="47520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>
                <a:ln>
                  <a:noFill/>
                </a:ln>
              </a:endParaRPr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274078" y="1667331"/>
            <a:ext cx="1664776" cy="7477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reader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933400" y="3321744"/>
            <a:ext cx="1664776" cy="7477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processor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47981" y="4938666"/>
            <a:ext cx="1664776" cy="7477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combiner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354283" y="2502605"/>
            <a:ext cx="584571" cy="691124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1100609" y="4144587"/>
            <a:ext cx="812148" cy="691124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Стрелка вниз 29"/>
          <p:cNvSpPr/>
          <p:nvPr/>
        </p:nvSpPr>
        <p:spPr>
          <a:xfrm>
            <a:off x="5828778" y="5707460"/>
            <a:ext cx="342078" cy="31781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n>
                <a:noFill/>
              </a:ln>
            </a:endParaRPr>
          </a:p>
        </p:txBody>
      </p:sp>
      <p:grpSp>
        <p:nvGrpSpPr>
          <p:cNvPr id="42" name="Группа 41"/>
          <p:cNvGrpSpPr/>
          <p:nvPr/>
        </p:nvGrpSpPr>
        <p:grpSpPr>
          <a:xfrm>
            <a:off x="1912757" y="2502605"/>
            <a:ext cx="485643" cy="275203"/>
            <a:chOff x="3084116" y="1592306"/>
            <a:chExt cx="1189299" cy="736471"/>
          </a:xfrm>
        </p:grpSpPr>
        <p:sp>
          <p:nvSpPr>
            <p:cNvPr id="31" name="Прямоугольник 30"/>
            <p:cNvSpPr/>
            <p:nvPr/>
          </p:nvSpPr>
          <p:spPr>
            <a:xfrm>
              <a:off x="3084116" y="1592306"/>
              <a:ext cx="1189299" cy="736471"/>
            </a:xfrm>
            <a:prstGeom prst="rect">
              <a:avLst/>
            </a:prstGeom>
            <a:noFill/>
            <a:ln w="28575" cmpd="sng">
              <a:solidFill>
                <a:srgbClr val="EB5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noFill/>
                </a:ln>
              </a:endParaRPr>
            </a:p>
          </p:txBody>
        </p:sp>
        <p:cxnSp>
          <p:nvCxnSpPr>
            <p:cNvPr id="35" name="Прямая соединительная линия 34"/>
            <p:cNvCxnSpPr/>
            <p:nvPr/>
          </p:nvCxnSpPr>
          <p:spPr>
            <a:xfrm>
              <a:off x="3084116" y="1592306"/>
              <a:ext cx="558474" cy="463583"/>
            </a:xfrm>
            <a:prstGeom prst="line">
              <a:avLst/>
            </a:prstGeom>
            <a:ln w="38100" cmpd="sng">
              <a:solidFill>
                <a:srgbClr val="EB57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 flipV="1">
              <a:off x="3642590" y="1592306"/>
              <a:ext cx="630825" cy="463583"/>
            </a:xfrm>
            <a:prstGeom prst="line">
              <a:avLst/>
            </a:prstGeom>
            <a:ln w="38100" cmpd="sng">
              <a:solidFill>
                <a:srgbClr val="EB57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1126985" y="3967088"/>
            <a:ext cx="485643" cy="275203"/>
            <a:chOff x="3084116" y="1592306"/>
            <a:chExt cx="1189299" cy="736471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3084116" y="1592306"/>
              <a:ext cx="1189299" cy="736471"/>
            </a:xfrm>
            <a:prstGeom prst="rect">
              <a:avLst/>
            </a:prstGeom>
            <a:noFill/>
            <a:ln w="28575" cmpd="sng">
              <a:solidFill>
                <a:srgbClr val="EB5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noFill/>
                </a:ln>
              </a:endParaRPr>
            </a:p>
          </p:txBody>
        </p:sp>
        <p:cxnSp>
          <p:nvCxnSpPr>
            <p:cNvPr id="45" name="Прямая соединительная линия 44"/>
            <p:cNvCxnSpPr/>
            <p:nvPr/>
          </p:nvCxnSpPr>
          <p:spPr>
            <a:xfrm>
              <a:off x="3084116" y="1592306"/>
              <a:ext cx="558474" cy="463583"/>
            </a:xfrm>
            <a:prstGeom prst="line">
              <a:avLst/>
            </a:prstGeom>
            <a:ln w="38100" cmpd="sng">
              <a:solidFill>
                <a:srgbClr val="EB57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3642590" y="1592306"/>
              <a:ext cx="630825" cy="463583"/>
            </a:xfrm>
            <a:prstGeom prst="line">
              <a:avLst/>
            </a:prstGeom>
            <a:ln w="38100" cmpd="sng">
              <a:solidFill>
                <a:srgbClr val="EB57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Прямоугольник 46"/>
          <p:cNvSpPr/>
          <p:nvPr/>
        </p:nvSpPr>
        <p:spPr>
          <a:xfrm>
            <a:off x="2810474" y="5215058"/>
            <a:ext cx="1664776" cy="7477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writer</a:t>
            </a:r>
          </a:p>
        </p:txBody>
      </p:sp>
      <p:cxnSp>
        <p:nvCxnSpPr>
          <p:cNvPr id="48" name="Прямая со стрелкой 47"/>
          <p:cNvCxnSpPr>
            <a:stCxn id="22" idx="3"/>
            <a:endCxn id="47" idx="1"/>
          </p:cNvCxnSpPr>
          <p:nvPr/>
        </p:nvCxnSpPr>
        <p:spPr>
          <a:xfrm>
            <a:off x="1912757" y="5312544"/>
            <a:ext cx="897717" cy="276392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Группа 49"/>
          <p:cNvGrpSpPr/>
          <p:nvPr/>
        </p:nvGrpSpPr>
        <p:grpSpPr>
          <a:xfrm>
            <a:off x="2151431" y="4983113"/>
            <a:ext cx="410479" cy="275203"/>
            <a:chOff x="3084116" y="1592306"/>
            <a:chExt cx="1189299" cy="736471"/>
          </a:xfrm>
        </p:grpSpPr>
        <p:sp>
          <p:nvSpPr>
            <p:cNvPr id="51" name="Прямоугольник 50"/>
            <p:cNvSpPr/>
            <p:nvPr/>
          </p:nvSpPr>
          <p:spPr>
            <a:xfrm>
              <a:off x="3084116" y="1592306"/>
              <a:ext cx="1189299" cy="736471"/>
            </a:xfrm>
            <a:prstGeom prst="rect">
              <a:avLst/>
            </a:prstGeom>
            <a:noFill/>
            <a:ln w="28575" cmpd="sng">
              <a:solidFill>
                <a:srgbClr val="EB5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noFill/>
                </a:ln>
              </a:endParaRPr>
            </a:p>
          </p:txBody>
        </p:sp>
        <p:cxnSp>
          <p:nvCxnSpPr>
            <p:cNvPr id="52" name="Прямая соединительная линия 51"/>
            <p:cNvCxnSpPr/>
            <p:nvPr/>
          </p:nvCxnSpPr>
          <p:spPr>
            <a:xfrm>
              <a:off x="3084116" y="1592306"/>
              <a:ext cx="558474" cy="463583"/>
            </a:xfrm>
            <a:prstGeom prst="line">
              <a:avLst/>
            </a:prstGeom>
            <a:ln w="38100" cmpd="sng">
              <a:solidFill>
                <a:srgbClr val="EB57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3642590" y="1592306"/>
              <a:ext cx="630825" cy="463583"/>
            </a:xfrm>
            <a:prstGeom prst="line">
              <a:avLst/>
            </a:prstGeom>
            <a:ln w="38100" cmpd="sng">
              <a:solidFill>
                <a:srgbClr val="EB571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261665" y="1048915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Event-based</a:t>
            </a:r>
            <a:endParaRPr lang="ru-RU" sz="2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500028" y="1048915"/>
            <a:ext cx="145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Data Flow</a:t>
            </a:r>
            <a:endParaRPr lang="ru-RU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86410" y="6121492"/>
            <a:ext cx="401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JMS (Java Message Service), </a:t>
            </a:r>
            <a:r>
              <a:rPr lang="en-US" b="1" dirty="0"/>
              <a:t>AKKA</a:t>
            </a:r>
            <a:endParaRPr lang="ru-RU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4872279" y="6089226"/>
            <a:ext cx="228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CompletableFuture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59189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Java Technologies Supporting Asynchronous Paradigm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965752" y="1196976"/>
            <a:ext cx="7289977" cy="500856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Servlets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JAX-RS – asynchronous on server and client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EJB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WebSocket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NIO (but has no </a:t>
            </a:r>
            <a:r>
              <a:rPr lang="en-US" sz="2400" b="1" dirty="0" err="1"/>
              <a:t>CompletableFuture</a:t>
            </a:r>
            <a:r>
              <a:rPr lang="en-US" sz="2400" dirty="0"/>
              <a:t> support)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SpringMVC, SpringREST 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…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but not JDBC!..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5480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use threads in Java?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5" y="153859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  <a:r>
              <a:rPr lang="en-US"/>
              <a:t>! Really simple to use…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9" y="1109544"/>
            <a:ext cx="7874281" cy="5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3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Threads! Really simple to use…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1" y="1786396"/>
            <a:ext cx="2720328" cy="3061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8166" y="1786396"/>
            <a:ext cx="4781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Terrible </a:t>
            </a:r>
            <a:r>
              <a:rPr lang="en-US" sz="2400" dirty="0"/>
              <a:t>complexity…</a:t>
            </a:r>
          </a:p>
          <a:p>
            <a:endParaRPr lang="en-US" sz="2400" dirty="0"/>
          </a:p>
          <a:p>
            <a:r>
              <a:rPr lang="en-US" sz="2400"/>
              <a:t>Plus concurrency </a:t>
            </a:r>
            <a:r>
              <a:rPr lang="en-US" sz="2400" dirty="0"/>
              <a:t>problems:</a:t>
            </a:r>
          </a:p>
          <a:p>
            <a:pPr marL="742950" lvl="1" indent="-285750">
              <a:buFontTx/>
              <a:buChar char="-"/>
            </a:pPr>
            <a:r>
              <a:rPr lang="en-US" sz="2400"/>
              <a:t>data race</a:t>
            </a:r>
          </a:p>
          <a:p>
            <a:pPr marL="742950" lvl="1" indent="-285750">
              <a:buFontTx/>
              <a:buChar char="-"/>
            </a:pPr>
            <a:r>
              <a:rPr lang="en-US" sz="2400"/>
              <a:t>race </a:t>
            </a:r>
            <a:r>
              <a:rPr lang="en-US" sz="2400" dirty="0"/>
              <a:t>conditions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deadlocks</a:t>
            </a:r>
          </a:p>
          <a:p>
            <a:pPr marL="742950" lvl="1" indent="-285750">
              <a:buFontTx/>
              <a:buChar char="-"/>
            </a:pPr>
            <a:r>
              <a:rPr lang="en-US" sz="2400"/>
              <a:t>live locks</a:t>
            </a:r>
          </a:p>
          <a:p>
            <a:pPr marL="742950" lvl="1" indent="-285750">
              <a:buFontTx/>
              <a:buChar char="-"/>
            </a:pPr>
            <a:r>
              <a:rPr lang="en-US" sz="2400"/>
              <a:t>starvation</a:t>
            </a:r>
            <a:endParaRPr lang="en-US" sz="2400" dirty="0"/>
          </a:p>
          <a:p>
            <a:pPr marL="742950" lvl="1" indent="-285750">
              <a:buFontTx/>
              <a:buChar char="-"/>
            </a:pPr>
            <a:r>
              <a:rPr lang="en-US" sz="2400"/>
              <a:t>etc.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0588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in reality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186"/>
            <a:ext cx="9144000" cy="4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how to improve it?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169621"/>
            <a:ext cx="57277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2915"/>
      </p:ext>
    </p:extLst>
  </p:cSld>
  <p:clrMapOvr>
    <a:masterClrMapping/>
  </p:clrMapOvr>
</p:sld>
</file>

<file path=ppt/theme/theme1.xml><?xml version="1.0" encoding="utf-8"?>
<a:theme xmlns:a="http://schemas.openxmlformats.org/drawingml/2006/main" name="Luxoft: Computer / TV">
  <a:themeElements>
    <a:clrScheme name="Luxoft 3">
      <a:dk1>
        <a:sysClr val="windowText" lastClr="000000"/>
      </a:dk1>
      <a:lt1>
        <a:sysClr val="window" lastClr="FFFFFF"/>
      </a:lt1>
      <a:dk2>
        <a:srgbClr val="1B2130"/>
      </a:dk2>
      <a:lt2>
        <a:srgbClr val="E7E6E6"/>
      </a:lt2>
      <a:accent1>
        <a:srgbClr val="4E5761"/>
      </a:accent1>
      <a:accent2>
        <a:srgbClr val="EB571C"/>
      </a:accent2>
      <a:accent3>
        <a:srgbClr val="243E79"/>
      </a:accent3>
      <a:accent4>
        <a:srgbClr val="CB642E"/>
      </a:accent4>
      <a:accent5>
        <a:srgbClr val="5480B7"/>
      </a:accent5>
      <a:accent6>
        <a:srgbClr val="4E5761"/>
      </a:accent6>
      <a:hlink>
        <a:srgbClr val="EB571C"/>
      </a:hlink>
      <a:folHlink>
        <a:srgbClr val="4E5761"/>
      </a:folHlink>
    </a:clrScheme>
    <a:fontScheme name="Luxoft - 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xoft-template-v3.4" id="{F0BBB28C-EED3-4C9E-AC46-0A2469816214}" vid="{37383A5C-C4E3-4CA0-9820-12933A0EA401}"/>
    </a:ext>
  </a:extLst>
</a:theme>
</file>

<file path=ppt/theme/theme2.xml><?xml version="1.0" encoding="utf-8"?>
<a:theme xmlns:a="http://schemas.openxmlformats.org/drawingml/2006/main" name="powerpoint-template-luxoft-v4.3">
  <a:themeElements>
    <a:clrScheme name="Luxoft 3">
      <a:dk1>
        <a:sysClr val="windowText" lastClr="000000"/>
      </a:dk1>
      <a:lt1>
        <a:sysClr val="window" lastClr="FFFFFF"/>
      </a:lt1>
      <a:dk2>
        <a:srgbClr val="1B2130"/>
      </a:dk2>
      <a:lt2>
        <a:srgbClr val="E7E6E6"/>
      </a:lt2>
      <a:accent1>
        <a:srgbClr val="4E5761"/>
      </a:accent1>
      <a:accent2>
        <a:srgbClr val="EB571C"/>
      </a:accent2>
      <a:accent3>
        <a:srgbClr val="243E79"/>
      </a:accent3>
      <a:accent4>
        <a:srgbClr val="CB642E"/>
      </a:accent4>
      <a:accent5>
        <a:srgbClr val="5480B7"/>
      </a:accent5>
      <a:accent6>
        <a:srgbClr val="4E5761"/>
      </a:accent6>
      <a:hlink>
        <a:srgbClr val="EB571C"/>
      </a:hlink>
      <a:folHlink>
        <a:srgbClr val="4E5761"/>
      </a:folHlink>
    </a:clrScheme>
    <a:fontScheme name="Luxoft - 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xoft-template-v3.4" id="{F0BBB28C-EED3-4C9E-AC46-0A2469816214}" vid="{F7716D20-A5D3-4677-B270-2AEEC011A1D9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112BECF43BD84C899862275C8B401C" ma:contentTypeVersion="7" ma:contentTypeDescription="Create a new document." ma:contentTypeScope="" ma:versionID="23b4f7bf699c27425f33f0d57f1da0c9">
  <xsd:schema xmlns:xsd="http://www.w3.org/2001/XMLSchema" xmlns:xs="http://www.w3.org/2001/XMLSchema" xmlns:p="http://schemas.microsoft.com/office/2006/metadata/properties" xmlns:ns2="00a7856f-e600-4197-99eb-bbc1cc3eb3e7" targetNamespace="http://schemas.microsoft.com/office/2006/metadata/properties" ma:root="true" ma:fieldsID="10a97da6c8a0fe83280b468cb69e04e2" ns2:_="">
    <xsd:import namespace="00a7856f-e600-4197-99eb-bbc1cc3eb3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7856f-e600-4197-99eb-bbc1cc3eb3e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internalName="SharedWithUsers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0a7856f-e600-4197-99eb-bbc1cc3eb3e7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0A6A14-28DC-41E5-AD34-9A592E1A57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a7856f-e600-4197-99eb-bbc1cc3eb3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5848C0-42BD-4014-AB60-3F75B51FF828}">
  <ds:schemaRefs>
    <ds:schemaRef ds:uri="http://schemas.microsoft.com/office/2006/metadata/properties"/>
    <ds:schemaRef ds:uri="http://schemas.microsoft.com/office/infopath/2007/PartnerControls"/>
    <ds:schemaRef ds:uri="00a7856f-e600-4197-99eb-bbc1cc3eb3e7"/>
  </ds:schemaRefs>
</ds:datastoreItem>
</file>

<file path=customXml/itemProps3.xml><?xml version="1.0" encoding="utf-8"?>
<ds:datastoreItem xmlns:ds="http://schemas.openxmlformats.org/officeDocument/2006/customXml" ds:itemID="{2761BFE8-2215-404C-8640-499A28FE03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V2015.potx</Template>
  <TotalTime>28049</TotalTime>
  <Words>3330</Words>
  <Application>Microsoft Office PowerPoint</Application>
  <PresentationFormat>On-screen Show (4:3)</PresentationFormat>
  <Paragraphs>713</Paragraphs>
  <Slides>48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Consolas</vt:lpstr>
      <vt:lpstr>Courier New</vt:lpstr>
      <vt:lpstr>Monaco</vt:lpstr>
      <vt:lpstr>Open Sans</vt:lpstr>
      <vt:lpstr>Symbol</vt:lpstr>
      <vt:lpstr>Wingdings</vt:lpstr>
      <vt:lpstr>Luxoft: Computer / TV</vt:lpstr>
      <vt:lpstr>powerpoint-template-luxoft-v4.3</vt:lpstr>
      <vt:lpstr>Asynchronous Programming in Java 8</vt:lpstr>
      <vt:lpstr>CPU frequency is not growing anymore</vt:lpstr>
      <vt:lpstr>Why CPU frequency doesn’t grow?</vt:lpstr>
      <vt:lpstr>Big move to parallel programming</vt:lpstr>
      <vt:lpstr>But how to use threads in Java?</vt:lpstr>
      <vt:lpstr>Threads! Really simple to use…</vt:lpstr>
      <vt:lpstr>Threads! Really simple to use…</vt:lpstr>
      <vt:lpstr>Multithreading in reality</vt:lpstr>
      <vt:lpstr>So… how to improve it?</vt:lpstr>
      <vt:lpstr>Parallel and asynchronous programming</vt:lpstr>
      <vt:lpstr>Parallel and asynchronous programming</vt:lpstr>
      <vt:lpstr>Concurrency and parallelism</vt:lpstr>
      <vt:lpstr>Synchronous I/O: Threads get blocked!</vt:lpstr>
      <vt:lpstr>Synchronous I/O: We get a queue of clients</vt:lpstr>
      <vt:lpstr>What is a problem in synchronous code?</vt:lpstr>
      <vt:lpstr>What is a problem in synchronous code?</vt:lpstr>
      <vt:lpstr>Solution: Asynchronous I/O</vt:lpstr>
      <vt:lpstr>What happens in Java?</vt:lpstr>
      <vt:lpstr>History of multithreading:</vt:lpstr>
      <vt:lpstr>History of multithreading: Java 5</vt:lpstr>
      <vt:lpstr>Data Flow</vt:lpstr>
      <vt:lpstr>Data Flow</vt:lpstr>
      <vt:lpstr>Limitation of Future</vt:lpstr>
      <vt:lpstr>CompletableFuture to the resque!</vt:lpstr>
      <vt:lpstr>PowerPoint Presentation</vt:lpstr>
      <vt:lpstr>Long running method slowInit()</vt:lpstr>
      <vt:lpstr>Java 1 through 4: Plain old Java multithreading</vt:lpstr>
      <vt:lpstr>Java 5 through 7: using Executor to run slowInit()</vt:lpstr>
      <vt:lpstr>Java 8: using CompletableFuture to run slowInit()</vt:lpstr>
      <vt:lpstr>Using CompletableFuture to execute several tasks</vt:lpstr>
      <vt:lpstr>Long running method slowIncrement()</vt:lpstr>
      <vt:lpstr>Using CompletableFuture to execute several tasks</vt:lpstr>
      <vt:lpstr>Starting several pipelines from the main thread</vt:lpstr>
      <vt:lpstr>Composing Futures to create pipeline</vt:lpstr>
      <vt:lpstr>Combining Futures</vt:lpstr>
      <vt:lpstr>Asynchronous then sequential</vt:lpstr>
      <vt:lpstr>Asynchronous then parallel</vt:lpstr>
      <vt:lpstr>AnyOf(): Find the winner of the competition</vt:lpstr>
      <vt:lpstr>applyToEither():  Apply a func to the winner</vt:lpstr>
      <vt:lpstr>CompletableFuture Methods Summary</vt:lpstr>
      <vt:lpstr>Handling exceptions with exceptionally()</vt:lpstr>
      <vt:lpstr>Handling exceptions with handle()</vt:lpstr>
      <vt:lpstr>Using checkpoints in exception handling</vt:lpstr>
      <vt:lpstr>Cancellation of CompletableFuture</vt:lpstr>
      <vt:lpstr>Data Flow: Re-cap</vt:lpstr>
      <vt:lpstr>CompletableFuture in a Data Flow scenario:</vt:lpstr>
      <vt:lpstr>Using events for asynchronous calls</vt:lpstr>
      <vt:lpstr>Java Technologies Supporting Asynchronous Paradigm</vt:lpstr>
    </vt:vector>
  </TitlesOfParts>
  <Company>vladson@ya.ru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development in Java 8</dc:title>
  <dc:creator>Vladimir Sonkin</dc:creator>
  <cp:lastModifiedBy>soudakev@rambler.ru</cp:lastModifiedBy>
  <cp:revision>173</cp:revision>
  <dcterms:created xsi:type="dcterms:W3CDTF">2016-03-30T10:47:31Z</dcterms:created>
  <dcterms:modified xsi:type="dcterms:W3CDTF">2021-12-01T04:48:55Z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0x0101000E112BECF43BD84C899862275C8B401C</vt:lpwstr>
  </property>
  <property fmtid="{D5CDD505-2E9C-101B-9397-08002B2CF9AE}" pid="3" name="Order">
    <vt:r8>1302700</vt:r8>
  </property>
</Properties>
</file>